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75" r:id="rId5"/>
    <p:sldId id="322" r:id="rId6"/>
    <p:sldId id="325" r:id="rId7"/>
    <p:sldId id="324" r:id="rId8"/>
    <p:sldId id="326" r:id="rId9"/>
    <p:sldId id="327" r:id="rId10"/>
    <p:sldId id="328" r:id="rId11"/>
    <p:sldId id="329" r:id="rId12"/>
    <p:sldId id="330" r:id="rId13"/>
    <p:sldId id="331" r:id="rId14"/>
    <p:sldId id="260" r:id="rId15"/>
    <p:sldId id="332" r:id="rId16"/>
    <p:sldId id="334" r:id="rId17"/>
    <p:sldId id="333" r:id="rId18"/>
    <p:sldId id="335" r:id="rId19"/>
    <p:sldId id="336" r:id="rId20"/>
    <p:sldId id="337" r:id="rId21"/>
    <p:sldId id="338" r:id="rId22"/>
    <p:sldId id="339" r:id="rId23"/>
    <p:sldId id="341" r:id="rId24"/>
    <p:sldId id="264" r:id="rId25"/>
    <p:sldId id="273" r:id="rId26"/>
  </p:sldIdLst>
  <p:sldSz cx="18288000" cy="10287000"/>
  <p:notesSz cx="6858000" cy="9144000"/>
  <p:embeddedFontLst>
    <p:embeddedFont>
      <p:font typeface="Public Sans Bold" panose="020B0604020202020204" charset="0"/>
      <p:regular r:id="rId28"/>
    </p:embeddedFont>
    <p:embeddedFont>
      <p:font typeface="Roboto 1" panose="020B0604020202020204" charset="0"/>
      <p:regular r:id="rId29"/>
    </p:embeddedFont>
    <p:embeddedFont>
      <p:font typeface="Roboto 1 Bold" panose="020B0604020202020204" charset="0"/>
      <p:regular r:id="rId30"/>
      <p:bold r:id="rId31"/>
    </p:embeddedFont>
    <p:embeddedFont>
      <p:font typeface="Roboto 2" panose="020B0604020202020204" charset="0"/>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09" autoAdjust="0"/>
  </p:normalViewPr>
  <p:slideViewPr>
    <p:cSldViewPr>
      <p:cViewPr varScale="1">
        <p:scale>
          <a:sx n="54" d="100"/>
          <a:sy n="54" d="100"/>
        </p:scale>
        <p:origin x="754" y="10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A8169F-F0B7-40FF-8B12-FEBD49C6CF29}" type="datetimeFigureOut">
              <a:rPr lang="en-US" smtClean="0"/>
              <a:t>9/21/2024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36342-00AE-4177-9FCA-BDD53A12776C}" type="slidenum">
              <a:rPr lang="en-US" smtClean="0"/>
              <a:t>‹#›</a:t>
            </a:fld>
            <a:endParaRPr lang="en-US"/>
          </a:p>
        </p:txBody>
      </p:sp>
    </p:spTree>
    <p:extLst>
      <p:ext uri="{BB962C8B-B14F-4D97-AF65-F5344CB8AC3E}">
        <p14:creationId xmlns:p14="http://schemas.microsoft.com/office/powerpoint/2010/main" val="2184631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31B0EAC-F6DD-0493-9132-BAB39EE65665}"/>
              </a:ext>
            </a:extLst>
          </p:cNvPr>
          <p:cNvSpPr>
            <a:spLocks noGrp="1"/>
          </p:cNvSpPr>
          <p:nvPr>
            <p:ph sz="quarter" idx="10"/>
          </p:nvPr>
        </p:nvSpPr>
        <p:spPr>
          <a:xfrm>
            <a:off x="2286000" y="3619500"/>
            <a:ext cx="6019800" cy="5181600"/>
          </a:xfrm>
        </p:spPr>
        <p:txBody>
          <a:bodyPr/>
          <a:lstStyle>
            <a:lvl1pPr marL="0" indent="0">
              <a:buNone/>
              <a:defRPr/>
            </a:lvl1pPr>
            <a:lvl2pPr marL="457200" indent="0">
              <a:buNone/>
              <a:defRPr/>
            </a:lvl2pPr>
          </a:lstStyle>
          <a:p>
            <a:pPr lvl="0"/>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webp"/><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png"/><Relationship Id="rId5" Type="http://schemas.openxmlformats.org/officeDocument/2006/relationships/image" Target="../media/image4.sv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9.png"/><Relationship Id="rId5" Type="http://schemas.openxmlformats.org/officeDocument/2006/relationships/image" Target="../media/image3.png"/><Relationship Id="rId10" Type="http://schemas.openxmlformats.org/officeDocument/2006/relationships/image" Target="../media/image18.png"/><Relationship Id="rId4" Type="http://schemas.openxmlformats.org/officeDocument/2006/relationships/image" Target="../media/image2.svg"/><Relationship Id="rId9" Type="http://schemas.openxmlformats.org/officeDocument/2006/relationships/image" Target="../media/image17.webp"/></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29.webp"/><Relationship Id="rId4" Type="http://schemas.openxmlformats.org/officeDocument/2006/relationships/image" Target="../media/image3.png"/><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31.gif"/></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6.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45.webp"/><Relationship Id="rId4" Type="http://schemas.openxmlformats.org/officeDocument/2006/relationships/image" Target="../media/image3.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6724196"/>
          </a:xfrm>
          <a:prstGeom prst="rect">
            <a:avLst/>
          </a:prstGeom>
          <a:solidFill>
            <a:srgbClr val="F1F1F1"/>
          </a:solidFill>
        </p:spPr>
        <p:txBody>
          <a:bodyPr/>
          <a:lstStyle/>
          <a:p>
            <a:endParaRPr lang="en-CZ" dirty="0"/>
          </a:p>
        </p:txBody>
      </p:sp>
      <p:grpSp>
        <p:nvGrpSpPr>
          <p:cNvPr id="3" name="Group 3"/>
          <p:cNvGrpSpPr/>
          <p:nvPr/>
        </p:nvGrpSpPr>
        <p:grpSpPr>
          <a:xfrm>
            <a:off x="1822739" y="5143500"/>
            <a:ext cx="4376118" cy="771670"/>
            <a:chOff x="0" y="0"/>
            <a:chExt cx="5834825" cy="1028893"/>
          </a:xfrm>
        </p:grpSpPr>
        <p:grpSp>
          <p:nvGrpSpPr>
            <p:cNvPr id="4" name="Group 4"/>
            <p:cNvGrpSpPr/>
            <p:nvPr/>
          </p:nvGrpSpPr>
          <p:grpSpPr>
            <a:xfrm>
              <a:off x="0" y="0"/>
              <a:ext cx="5834825" cy="1028893"/>
              <a:chOff x="0" y="0"/>
              <a:chExt cx="5359237" cy="945029"/>
            </a:xfrm>
          </p:grpSpPr>
          <p:sp>
            <p:nvSpPr>
              <p:cNvPr id="5" name="Freeform 5"/>
              <p:cNvSpPr/>
              <p:nvPr/>
            </p:nvSpPr>
            <p:spPr>
              <a:xfrm>
                <a:off x="0" y="0"/>
                <a:ext cx="5360507" cy="945029"/>
              </a:xfrm>
              <a:custGeom>
                <a:avLst/>
                <a:gdLst/>
                <a:ahLst/>
                <a:cxnLst/>
                <a:rect l="l" t="t" r="r" b="b"/>
                <a:pathLst>
                  <a:path w="5360507" h="945029">
                    <a:moveTo>
                      <a:pt x="4806787" y="945029"/>
                    </a:moveTo>
                    <a:lnTo>
                      <a:pt x="553720" y="945029"/>
                    </a:lnTo>
                    <a:cubicBezTo>
                      <a:pt x="247650" y="945029"/>
                      <a:pt x="0" y="733433"/>
                      <a:pt x="0" y="473042"/>
                    </a:cubicBezTo>
                    <a:cubicBezTo>
                      <a:pt x="0" y="211567"/>
                      <a:pt x="247650" y="0"/>
                      <a:pt x="553720" y="0"/>
                    </a:cubicBezTo>
                    <a:lnTo>
                      <a:pt x="4806787" y="0"/>
                    </a:lnTo>
                    <a:cubicBezTo>
                      <a:pt x="5112857" y="0"/>
                      <a:pt x="5360507" y="211567"/>
                      <a:pt x="5360507" y="473042"/>
                    </a:cubicBezTo>
                    <a:cubicBezTo>
                      <a:pt x="5359237" y="733433"/>
                      <a:pt x="5111587" y="945029"/>
                      <a:pt x="4806787" y="945029"/>
                    </a:cubicBezTo>
                    <a:close/>
                  </a:path>
                </a:pathLst>
              </a:custGeom>
              <a:solidFill>
                <a:srgbClr val="E03C31"/>
              </a:solidFill>
            </p:spPr>
            <p:txBody>
              <a:bodyPr/>
              <a:lstStyle/>
              <a:p>
                <a:endParaRPr lang="en-CZ"/>
              </a:p>
            </p:txBody>
          </p:sp>
        </p:grpSp>
        <p:sp>
          <p:nvSpPr>
            <p:cNvPr id="6" name="TextBox 6"/>
            <p:cNvSpPr txBox="1"/>
            <p:nvPr/>
          </p:nvSpPr>
          <p:spPr>
            <a:xfrm>
              <a:off x="536214" y="254776"/>
              <a:ext cx="4762396" cy="471716"/>
            </a:xfrm>
            <a:prstGeom prst="rect">
              <a:avLst/>
            </a:prstGeom>
          </p:spPr>
          <p:txBody>
            <a:bodyPr lIns="0" tIns="0" rIns="0" bIns="0" rtlCol="0" anchor="t">
              <a:spAutoFit/>
            </a:bodyPr>
            <a:lstStyle/>
            <a:p>
              <a:pPr algn="ctr">
                <a:lnSpc>
                  <a:spcPts val="2943"/>
                </a:lnSpc>
              </a:pPr>
              <a:r>
                <a:rPr lang="en-US" sz="2102" dirty="0">
                  <a:solidFill>
                    <a:srgbClr val="FFFFFF"/>
                  </a:solidFill>
                  <a:latin typeface="Roboto 1"/>
                  <a:ea typeface="Roboto 1"/>
                  <a:cs typeface="Roboto 1"/>
                  <a:sym typeface="Roboto 1"/>
                </a:rPr>
                <a:t>Unlocking the power</a:t>
              </a:r>
            </a:p>
          </p:txBody>
        </p:sp>
      </p:grpSp>
      <p:grpSp>
        <p:nvGrpSpPr>
          <p:cNvPr id="7" name="Group 7"/>
          <p:cNvGrpSpPr/>
          <p:nvPr/>
        </p:nvGrpSpPr>
        <p:grpSpPr>
          <a:xfrm>
            <a:off x="10266090" y="7711262"/>
            <a:ext cx="6199171" cy="1203393"/>
            <a:chOff x="0" y="0"/>
            <a:chExt cx="8265562" cy="1604524"/>
          </a:xfrm>
        </p:grpSpPr>
        <p:sp>
          <p:nvSpPr>
            <p:cNvPr id="8" name="TextBox 8"/>
            <p:cNvSpPr txBox="1"/>
            <p:nvPr/>
          </p:nvSpPr>
          <p:spPr>
            <a:xfrm>
              <a:off x="0" y="407515"/>
              <a:ext cx="8265562" cy="600710"/>
            </a:xfrm>
            <a:prstGeom prst="rect">
              <a:avLst/>
            </a:prstGeom>
          </p:spPr>
          <p:txBody>
            <a:bodyPr lIns="0" tIns="0" rIns="0" bIns="0" rtlCol="0" anchor="t">
              <a:spAutoFit/>
            </a:bodyPr>
            <a:lstStyle/>
            <a:p>
              <a:pPr marL="0" lvl="0" indent="0" algn="l">
                <a:lnSpc>
                  <a:spcPts val="3779"/>
                </a:lnSpc>
                <a:spcBef>
                  <a:spcPct val="0"/>
                </a:spcBef>
              </a:pPr>
              <a:r>
                <a:rPr lang="en-US" sz="2700" dirty="0">
                  <a:solidFill>
                    <a:srgbClr val="000000"/>
                  </a:solidFill>
                  <a:latin typeface="Roboto 2"/>
                  <a:ea typeface="Roboto 2"/>
                  <a:cs typeface="Roboto 2"/>
                  <a:sym typeface="Roboto 2"/>
                </a:rPr>
                <a:t>José Neto	</a:t>
              </a:r>
            </a:p>
          </p:txBody>
        </p:sp>
        <p:sp>
          <p:nvSpPr>
            <p:cNvPr id="9" name="AutoShape 9"/>
            <p:cNvSpPr/>
            <p:nvPr/>
          </p:nvSpPr>
          <p:spPr>
            <a:xfrm>
              <a:off x="0" y="12700"/>
              <a:ext cx="8265562" cy="0"/>
            </a:xfrm>
            <a:prstGeom prst="line">
              <a:avLst/>
            </a:prstGeom>
            <a:ln w="25400" cap="flat">
              <a:solidFill>
                <a:srgbClr val="E03C31"/>
              </a:solidFill>
              <a:prstDash val="solid"/>
              <a:headEnd type="none" w="sm" len="sm"/>
              <a:tailEnd type="none" w="sm" len="sm"/>
            </a:ln>
          </p:spPr>
          <p:txBody>
            <a:bodyPr/>
            <a:lstStyle/>
            <a:p>
              <a:endParaRPr lang="en-CZ"/>
            </a:p>
          </p:txBody>
        </p:sp>
        <p:sp>
          <p:nvSpPr>
            <p:cNvPr id="10" name="TextBox 10"/>
            <p:cNvSpPr txBox="1"/>
            <p:nvPr/>
          </p:nvSpPr>
          <p:spPr>
            <a:xfrm>
              <a:off x="0" y="1110706"/>
              <a:ext cx="8265562" cy="493818"/>
            </a:xfrm>
            <a:prstGeom prst="rect">
              <a:avLst/>
            </a:prstGeom>
          </p:spPr>
          <p:txBody>
            <a:bodyPr lIns="0" tIns="0" rIns="0" bIns="0" rtlCol="0" anchor="t">
              <a:spAutoFit/>
            </a:bodyPr>
            <a:lstStyle/>
            <a:p>
              <a:pPr marL="0" lvl="0" indent="0" algn="l">
                <a:lnSpc>
                  <a:spcPts val="3079"/>
                </a:lnSpc>
                <a:spcBef>
                  <a:spcPct val="0"/>
                </a:spcBef>
              </a:pPr>
              <a:r>
                <a:rPr lang="en-US" sz="2199" u="none" dirty="0">
                  <a:solidFill>
                    <a:srgbClr val="000000"/>
                  </a:solidFill>
                  <a:latin typeface="Roboto 1"/>
                  <a:ea typeface="Roboto 1"/>
                  <a:cs typeface="Roboto 1"/>
                  <a:sym typeface="Roboto 1"/>
                </a:rPr>
                <a:t>Solutions Architect</a:t>
              </a:r>
            </a:p>
          </p:txBody>
        </p:sp>
      </p:grpSp>
      <p:sp>
        <p:nvSpPr>
          <p:cNvPr id="11" name="TextBox 11"/>
          <p:cNvSpPr txBox="1"/>
          <p:nvPr/>
        </p:nvSpPr>
        <p:spPr>
          <a:xfrm>
            <a:off x="1822739" y="8002610"/>
            <a:ext cx="6199171" cy="464820"/>
          </a:xfrm>
          <a:prstGeom prst="rect">
            <a:avLst/>
          </a:prstGeom>
        </p:spPr>
        <p:txBody>
          <a:bodyPr lIns="0" tIns="0" rIns="0" bIns="0" rtlCol="0" anchor="t">
            <a:spAutoFit/>
          </a:bodyPr>
          <a:lstStyle/>
          <a:p>
            <a:pPr marL="0" lvl="0" indent="0" algn="l">
              <a:lnSpc>
                <a:spcPts val="3779"/>
              </a:lnSpc>
              <a:spcBef>
                <a:spcPct val="0"/>
              </a:spcBef>
            </a:pPr>
            <a:r>
              <a:rPr lang="en-US" sz="2700" dirty="0">
                <a:solidFill>
                  <a:srgbClr val="000000"/>
                </a:solidFill>
                <a:latin typeface="Roboto 2"/>
                <a:ea typeface="Roboto 2"/>
                <a:cs typeface="Roboto 2"/>
                <a:sym typeface="Roboto 2"/>
              </a:rPr>
              <a:t>21st September 2024, Prague</a:t>
            </a:r>
          </a:p>
        </p:txBody>
      </p:sp>
      <p:sp>
        <p:nvSpPr>
          <p:cNvPr id="12" name="AutoShape 12"/>
          <p:cNvSpPr/>
          <p:nvPr/>
        </p:nvSpPr>
        <p:spPr>
          <a:xfrm>
            <a:off x="1822739" y="7720787"/>
            <a:ext cx="6199171" cy="0"/>
          </a:xfrm>
          <a:prstGeom prst="line">
            <a:avLst/>
          </a:prstGeom>
          <a:ln w="19050" cap="flat">
            <a:solidFill>
              <a:srgbClr val="E03C31"/>
            </a:solidFill>
            <a:prstDash val="solid"/>
            <a:headEnd type="none" w="sm" len="sm"/>
            <a:tailEnd type="none" w="sm" len="sm"/>
          </a:ln>
        </p:spPr>
        <p:txBody>
          <a:bodyPr/>
          <a:lstStyle/>
          <a:p>
            <a:endParaRPr lang="en-CZ"/>
          </a:p>
        </p:txBody>
      </p:sp>
      <p:sp>
        <p:nvSpPr>
          <p:cNvPr id="13" name="TextBox 13"/>
          <p:cNvSpPr txBox="1"/>
          <p:nvPr/>
        </p:nvSpPr>
        <p:spPr>
          <a:xfrm>
            <a:off x="1822739" y="2011734"/>
            <a:ext cx="11542937" cy="2821285"/>
          </a:xfrm>
          <a:prstGeom prst="rect">
            <a:avLst/>
          </a:prstGeom>
        </p:spPr>
        <p:txBody>
          <a:bodyPr lIns="0" tIns="0" rIns="0" bIns="0" rtlCol="0" anchor="t">
            <a:spAutoFit/>
          </a:bodyPr>
          <a:lstStyle/>
          <a:p>
            <a:pPr algn="l">
              <a:lnSpc>
                <a:spcPts val="10999"/>
              </a:lnSpc>
            </a:pPr>
            <a:r>
              <a:rPr lang="en-US" sz="9600" spc="-99" dirty="0">
                <a:solidFill>
                  <a:srgbClr val="000000"/>
                </a:solidFill>
                <a:latin typeface="Roboto 2"/>
                <a:ea typeface="Roboto 2"/>
                <a:cs typeface="Roboto 2"/>
                <a:sym typeface="Roboto 2"/>
              </a:rPr>
              <a:t>Sitecore And Artificial intelligence</a:t>
            </a:r>
          </a:p>
        </p:txBody>
      </p:sp>
      <p:sp>
        <p:nvSpPr>
          <p:cNvPr id="14" name="TextBox 14"/>
          <p:cNvSpPr txBox="1"/>
          <p:nvPr/>
        </p:nvSpPr>
        <p:spPr>
          <a:xfrm>
            <a:off x="1822739" y="1262926"/>
            <a:ext cx="2964873" cy="355600"/>
          </a:xfrm>
          <a:prstGeom prst="rect">
            <a:avLst/>
          </a:prstGeom>
        </p:spPr>
        <p:txBody>
          <a:bodyPr lIns="0" tIns="0" rIns="0" bIns="0" rtlCol="0" anchor="t">
            <a:spAutoFit/>
          </a:bodyPr>
          <a:lstStyle/>
          <a:p>
            <a:pPr algn="l">
              <a:lnSpc>
                <a:spcPts val="2749"/>
              </a:lnSpc>
            </a:pPr>
            <a:r>
              <a:rPr lang="en-US" sz="2499">
                <a:solidFill>
                  <a:srgbClr val="E03C31"/>
                </a:solidFill>
                <a:latin typeface="Roboto 2"/>
                <a:ea typeface="Roboto 2"/>
                <a:cs typeface="Roboto 2"/>
                <a:sym typeface="Roboto 2"/>
              </a:rPr>
              <a:t>SUGCZ 2024</a:t>
            </a:r>
          </a:p>
        </p:txBody>
      </p:sp>
      <p:grpSp>
        <p:nvGrpSpPr>
          <p:cNvPr id="15" name="Group 15"/>
          <p:cNvGrpSpPr/>
          <p:nvPr/>
        </p:nvGrpSpPr>
        <p:grpSpPr>
          <a:xfrm rot="911717">
            <a:off x="12906685" y="1499016"/>
            <a:ext cx="5129176" cy="3960848"/>
            <a:chOff x="0" y="0"/>
            <a:chExt cx="6838902" cy="5281130"/>
          </a:xfrm>
        </p:grpSpPr>
        <p:sp>
          <p:nvSpPr>
            <p:cNvPr id="16" name="Freeform 16"/>
            <p:cNvSpPr/>
            <p:nvPr/>
          </p:nvSpPr>
          <p:spPr>
            <a:xfrm rot="-911717">
              <a:off x="1789241" y="525676"/>
              <a:ext cx="4575308" cy="4229778"/>
            </a:xfrm>
            <a:custGeom>
              <a:avLst/>
              <a:gdLst/>
              <a:ahLst/>
              <a:cxnLst/>
              <a:rect l="l" t="t" r="r" b="b"/>
              <a:pathLst>
                <a:path w="4575308" h="4229778">
                  <a:moveTo>
                    <a:pt x="0" y="0"/>
                  </a:moveTo>
                  <a:lnTo>
                    <a:pt x="4575309" y="0"/>
                  </a:lnTo>
                  <a:lnTo>
                    <a:pt x="4575309" y="4229778"/>
                  </a:lnTo>
                  <a:lnTo>
                    <a:pt x="0" y="422977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17" name="TextBox 17"/>
            <p:cNvSpPr txBox="1"/>
            <p:nvPr/>
          </p:nvSpPr>
          <p:spPr>
            <a:xfrm rot="-2842804">
              <a:off x="4464236" y="3512713"/>
              <a:ext cx="1469929" cy="648774"/>
            </a:xfrm>
            <a:prstGeom prst="rect">
              <a:avLst/>
            </a:prstGeom>
          </p:spPr>
          <p:txBody>
            <a:bodyPr lIns="0" tIns="0" rIns="0" bIns="0" rtlCol="0" anchor="t">
              <a:spAutoFit/>
            </a:bodyPr>
            <a:lstStyle/>
            <a:p>
              <a:pPr algn="ctr">
                <a:lnSpc>
                  <a:spcPts val="3472"/>
                </a:lnSpc>
              </a:pPr>
              <a:r>
                <a:rPr lang="en-US" sz="2480">
                  <a:solidFill>
                    <a:srgbClr val="FFFFFF"/>
                  </a:solidFill>
                  <a:latin typeface="Roboto 2"/>
                  <a:ea typeface="Roboto 2"/>
                  <a:cs typeface="Roboto 2"/>
                  <a:sym typeface="Roboto 2"/>
                </a:rPr>
                <a:t>SUGCZ</a:t>
              </a:r>
            </a:p>
          </p:txBody>
        </p:sp>
        <p:sp>
          <p:nvSpPr>
            <p:cNvPr id="18" name="Freeform 18"/>
            <p:cNvSpPr/>
            <p:nvPr/>
          </p:nvSpPr>
          <p:spPr>
            <a:xfrm>
              <a:off x="0" y="1584207"/>
              <a:ext cx="3095970" cy="3378957"/>
            </a:xfrm>
            <a:custGeom>
              <a:avLst/>
              <a:gdLst/>
              <a:ahLst/>
              <a:cxnLst/>
              <a:rect l="l" t="t" r="r" b="b"/>
              <a:pathLst>
                <a:path w="3095970" h="3378957">
                  <a:moveTo>
                    <a:pt x="0" y="0"/>
                  </a:moveTo>
                  <a:lnTo>
                    <a:pt x="3095970" y="0"/>
                  </a:lnTo>
                  <a:lnTo>
                    <a:pt x="3095970" y="3378957"/>
                  </a:lnTo>
                  <a:lnTo>
                    <a:pt x="0" y="33789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9" name="Freeform 19"/>
            <p:cNvSpPr/>
            <p:nvPr/>
          </p:nvSpPr>
          <p:spPr>
            <a:xfrm>
              <a:off x="304391" y="1780007"/>
              <a:ext cx="2657910" cy="2900856"/>
            </a:xfrm>
            <a:custGeom>
              <a:avLst/>
              <a:gdLst/>
              <a:ahLst/>
              <a:cxnLst/>
              <a:rect l="l" t="t" r="r" b="b"/>
              <a:pathLst>
                <a:path w="2657910" h="2900856">
                  <a:moveTo>
                    <a:pt x="0" y="0"/>
                  </a:moveTo>
                  <a:lnTo>
                    <a:pt x="2657910" y="0"/>
                  </a:lnTo>
                  <a:lnTo>
                    <a:pt x="2657910" y="2900856"/>
                  </a:lnTo>
                  <a:lnTo>
                    <a:pt x="0" y="29008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grpSp>
      <p:grpSp>
        <p:nvGrpSpPr>
          <p:cNvPr id="20" name="Group 20"/>
          <p:cNvGrpSpPr/>
          <p:nvPr/>
        </p:nvGrpSpPr>
        <p:grpSpPr>
          <a:xfrm>
            <a:off x="1822739" y="8984535"/>
            <a:ext cx="6199171" cy="643497"/>
            <a:chOff x="0" y="0"/>
            <a:chExt cx="8265562" cy="857996"/>
          </a:xfrm>
        </p:grpSpPr>
        <p:sp>
          <p:nvSpPr>
            <p:cNvPr id="21" name="Freeform 21"/>
            <p:cNvSpPr/>
            <p:nvPr/>
          </p:nvSpPr>
          <p:spPr>
            <a:xfrm>
              <a:off x="0" y="0"/>
              <a:ext cx="3395911" cy="531183"/>
            </a:xfrm>
            <a:custGeom>
              <a:avLst/>
              <a:gdLst/>
              <a:ahLst/>
              <a:cxnLst/>
              <a:rect l="l" t="t" r="r" b="b"/>
              <a:pathLst>
                <a:path w="3395911" h="531183">
                  <a:moveTo>
                    <a:pt x="0" y="0"/>
                  </a:moveTo>
                  <a:lnTo>
                    <a:pt x="3395911" y="0"/>
                  </a:lnTo>
                  <a:lnTo>
                    <a:pt x="3395911" y="531183"/>
                  </a:lnTo>
                  <a:lnTo>
                    <a:pt x="0" y="531183"/>
                  </a:lnTo>
                  <a:lnTo>
                    <a:pt x="0" y="0"/>
                  </a:lnTo>
                  <a:close/>
                </a:path>
              </a:pathLst>
            </a:custGeom>
            <a:blipFill>
              <a:blip r:embed="rId8"/>
              <a:stretch>
                <a:fillRect/>
              </a:stretch>
            </a:blipFill>
          </p:spPr>
          <p:txBody>
            <a:bodyPr/>
            <a:lstStyle/>
            <a:p>
              <a:endParaRPr lang="en-CZ"/>
            </a:p>
          </p:txBody>
        </p:sp>
        <p:sp>
          <p:nvSpPr>
            <p:cNvPr id="22" name="TextBox 22"/>
            <p:cNvSpPr txBox="1"/>
            <p:nvPr/>
          </p:nvSpPr>
          <p:spPr>
            <a:xfrm>
              <a:off x="0" y="496258"/>
              <a:ext cx="8265562" cy="361738"/>
            </a:xfrm>
            <a:prstGeom prst="rect">
              <a:avLst/>
            </a:prstGeom>
          </p:spPr>
          <p:txBody>
            <a:bodyPr lIns="0" tIns="0" rIns="0" bIns="0" rtlCol="0" anchor="t">
              <a:spAutoFit/>
            </a:bodyPr>
            <a:lstStyle/>
            <a:p>
              <a:pPr marL="0" lvl="0" indent="0" algn="l">
                <a:lnSpc>
                  <a:spcPts val="2240"/>
                </a:lnSpc>
                <a:spcBef>
                  <a:spcPct val="0"/>
                </a:spcBef>
              </a:pPr>
              <a:r>
                <a:rPr lang="en-US" sz="1600" dirty="0">
                  <a:solidFill>
                    <a:srgbClr val="000000"/>
                  </a:solidFill>
                  <a:latin typeface="Roboto 1"/>
                  <a:ea typeface="Roboto 1"/>
                  <a:cs typeface="Roboto 1"/>
                  <a:sym typeface="Roboto 1"/>
                </a:rPr>
                <a:t>Main sponsor</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11300" y="8995417"/>
            <a:ext cx="3575146" cy="655927"/>
            <a:chOff x="0" y="0"/>
            <a:chExt cx="4766862" cy="874569"/>
          </a:xfrm>
        </p:grpSpPr>
        <p:grpSp>
          <p:nvGrpSpPr>
            <p:cNvPr id="3" name="Group 3"/>
            <p:cNvGrpSpPr/>
            <p:nvPr/>
          </p:nvGrpSpPr>
          <p:grpSpPr>
            <a:xfrm>
              <a:off x="0" y="0"/>
              <a:ext cx="4766862" cy="874569"/>
              <a:chOff x="0" y="0"/>
              <a:chExt cx="5150908" cy="945029"/>
            </a:xfrm>
          </p:grpSpPr>
          <p:sp>
            <p:nvSpPr>
              <p:cNvPr id="4" name="Freeform 4"/>
              <p:cNvSpPr/>
              <p:nvPr/>
            </p:nvSpPr>
            <p:spPr>
              <a:xfrm>
                <a:off x="0" y="0"/>
                <a:ext cx="5152178" cy="945029"/>
              </a:xfrm>
              <a:custGeom>
                <a:avLst/>
                <a:gdLst/>
                <a:ahLst/>
                <a:cxnLst/>
                <a:rect l="l" t="t" r="r" b="b"/>
                <a:pathLst>
                  <a:path w="5152178" h="945029">
                    <a:moveTo>
                      <a:pt x="4598458" y="945029"/>
                    </a:moveTo>
                    <a:lnTo>
                      <a:pt x="553720" y="945029"/>
                    </a:lnTo>
                    <a:cubicBezTo>
                      <a:pt x="247650" y="945029"/>
                      <a:pt x="0" y="733433"/>
                      <a:pt x="0" y="473042"/>
                    </a:cubicBezTo>
                    <a:cubicBezTo>
                      <a:pt x="0" y="211567"/>
                      <a:pt x="247650" y="0"/>
                      <a:pt x="553720" y="0"/>
                    </a:cubicBezTo>
                    <a:lnTo>
                      <a:pt x="4598458" y="0"/>
                    </a:lnTo>
                    <a:cubicBezTo>
                      <a:pt x="4904528" y="0"/>
                      <a:pt x="5152178" y="211567"/>
                      <a:pt x="5152178" y="473042"/>
                    </a:cubicBezTo>
                    <a:cubicBezTo>
                      <a:pt x="5150908" y="733433"/>
                      <a:pt x="4903258" y="945029"/>
                      <a:pt x="4598458" y="945029"/>
                    </a:cubicBezTo>
                    <a:close/>
                  </a:path>
                </a:pathLst>
              </a:custGeom>
              <a:solidFill>
                <a:srgbClr val="E03C31"/>
              </a:solidFill>
            </p:spPr>
            <p:txBody>
              <a:bodyPr/>
              <a:lstStyle/>
              <a:p>
                <a:endParaRPr lang="en-CZ"/>
              </a:p>
            </p:txBody>
          </p:sp>
        </p:grpSp>
        <p:sp>
          <p:nvSpPr>
            <p:cNvPr id="5" name="TextBox 5"/>
            <p:cNvSpPr txBox="1"/>
            <p:nvPr/>
          </p:nvSpPr>
          <p:spPr>
            <a:xfrm>
              <a:off x="432508" y="179051"/>
              <a:ext cx="3901845" cy="459317"/>
            </a:xfrm>
            <a:prstGeom prst="rect">
              <a:avLst/>
            </a:prstGeom>
          </p:spPr>
          <p:txBody>
            <a:bodyPr lIns="0" tIns="0" rIns="0" bIns="0" rtlCol="0" anchor="t">
              <a:spAutoFit/>
            </a:bodyPr>
            <a:lstStyle/>
            <a:p>
              <a:pPr algn="ctr">
                <a:lnSpc>
                  <a:spcPts val="2800"/>
                </a:lnSpc>
              </a:pPr>
              <a:r>
                <a:rPr lang="en-US" sz="2000" dirty="0" err="1">
                  <a:solidFill>
                    <a:srgbClr val="FFFFFF"/>
                  </a:solidFill>
                  <a:latin typeface="Roboto 1"/>
                  <a:ea typeface="Roboto 1"/>
                  <a:cs typeface="Roboto 1"/>
                  <a:sym typeface="Roboto 1"/>
                </a:rPr>
                <a:t>joseneto</a:t>
              </a:r>
              <a:endParaRPr lang="en-US" sz="2000" dirty="0">
                <a:solidFill>
                  <a:srgbClr val="FFFFFF"/>
                </a:solidFill>
                <a:latin typeface="Roboto 1"/>
                <a:ea typeface="Roboto 1"/>
                <a:cs typeface="Roboto 1"/>
                <a:sym typeface="Roboto 1"/>
              </a:endParaRPr>
            </a:p>
          </p:txBody>
        </p:sp>
      </p:grpSp>
      <p:grpSp>
        <p:nvGrpSpPr>
          <p:cNvPr id="6" name="Group 6"/>
          <p:cNvGrpSpPr/>
          <p:nvPr/>
        </p:nvGrpSpPr>
        <p:grpSpPr>
          <a:xfrm>
            <a:off x="11707086" y="2520315"/>
            <a:ext cx="5246370" cy="524637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en-CZ"/>
            </a:p>
          </p:txBody>
        </p:sp>
      </p:grpSp>
      <p:grpSp>
        <p:nvGrpSpPr>
          <p:cNvPr id="9" name="Group 9"/>
          <p:cNvGrpSpPr/>
          <p:nvPr/>
        </p:nvGrpSpPr>
        <p:grpSpPr>
          <a:xfrm>
            <a:off x="1511300" y="2544258"/>
            <a:ext cx="7906642" cy="6122201"/>
            <a:chOff x="0" y="-19050"/>
            <a:chExt cx="10542190" cy="8162934"/>
          </a:xfrm>
        </p:grpSpPr>
        <p:sp>
          <p:nvSpPr>
            <p:cNvPr id="10" name="TextBox 10"/>
            <p:cNvSpPr txBox="1"/>
            <p:nvPr/>
          </p:nvSpPr>
          <p:spPr>
            <a:xfrm>
              <a:off x="0" y="-19050"/>
              <a:ext cx="10542190" cy="1847850"/>
            </a:xfrm>
            <a:prstGeom prst="rect">
              <a:avLst/>
            </a:prstGeom>
          </p:spPr>
          <p:txBody>
            <a:bodyPr lIns="0" tIns="0" rIns="0" bIns="0" rtlCol="0" anchor="t">
              <a:spAutoFit/>
            </a:bodyPr>
            <a:lstStyle/>
            <a:p>
              <a:pPr marL="0" lvl="0" indent="0" algn="l">
                <a:lnSpc>
                  <a:spcPts val="10800"/>
                </a:lnSpc>
                <a:spcBef>
                  <a:spcPct val="0"/>
                </a:spcBef>
              </a:pPr>
              <a:r>
                <a:rPr lang="en-US" sz="9000" dirty="0">
                  <a:solidFill>
                    <a:srgbClr val="000000"/>
                  </a:solidFill>
                  <a:latin typeface="Roboto 2"/>
                  <a:ea typeface="Roboto 2"/>
                  <a:cs typeface="Roboto 2"/>
                  <a:sym typeface="Roboto 2"/>
                </a:rPr>
                <a:t>José Neto</a:t>
              </a:r>
            </a:p>
          </p:txBody>
        </p:sp>
        <p:sp>
          <p:nvSpPr>
            <p:cNvPr id="11" name="TextBox 11"/>
            <p:cNvSpPr txBox="1"/>
            <p:nvPr/>
          </p:nvSpPr>
          <p:spPr>
            <a:xfrm>
              <a:off x="0" y="2343151"/>
              <a:ext cx="10542190" cy="5800733"/>
            </a:xfrm>
            <a:prstGeom prst="rect">
              <a:avLst/>
            </a:prstGeom>
          </p:spPr>
          <p:txBody>
            <a:bodyPr lIns="0" tIns="0" rIns="0" bIns="0" rtlCol="0" anchor="t">
              <a:spAutoFit/>
            </a:bodyPr>
            <a:lstStyle/>
            <a:p>
              <a:pPr algn="l">
                <a:lnSpc>
                  <a:spcPts val="3779"/>
                </a:lnSpc>
              </a:pPr>
              <a:r>
                <a:rPr lang="en-US" sz="2700" dirty="0">
                  <a:solidFill>
                    <a:srgbClr val="000000"/>
                  </a:solidFill>
                  <a:latin typeface="Roboto 1"/>
                  <a:ea typeface="Roboto 1"/>
                  <a:cs typeface="Roboto 1"/>
                  <a:sym typeface="Roboto 1"/>
                </a:rPr>
                <a:t>Solutions Architect</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Brazilian</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9 Years of Experience on Sitecore Platform</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Sitecore MVP 2018-2024 (7x) </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Sitecore Content Hub Certified</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Sitecore 8, 9 , 10 Certified</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Blogging </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Sitecore Community Mentor Program</a:t>
              </a:r>
            </a:p>
            <a:p>
              <a:pPr marL="582930" lvl="1" indent="-291465" algn="l">
                <a:lnSpc>
                  <a:spcPts val="3779"/>
                </a:lnSpc>
                <a:buFont typeface="Arial"/>
                <a:buChar char="•"/>
              </a:pPr>
              <a:r>
                <a:rPr lang="en-US" sz="2700" dirty="0">
                  <a:solidFill>
                    <a:srgbClr val="000000"/>
                  </a:solidFill>
                  <a:latin typeface="Roboto 1"/>
                  <a:ea typeface="Roboto 1"/>
                  <a:cs typeface="Roboto 1"/>
                  <a:sym typeface="Roboto 1"/>
                </a:rPr>
                <a:t>Go Horse - Sitecore Hackathon Team Member</a:t>
              </a:r>
            </a:p>
          </p:txBody>
        </p:sp>
      </p:grpSp>
      <p:grpSp>
        <p:nvGrpSpPr>
          <p:cNvPr id="12" name="Group 12"/>
          <p:cNvGrpSpPr/>
          <p:nvPr/>
        </p:nvGrpSpPr>
        <p:grpSpPr>
          <a:xfrm rot="911717">
            <a:off x="47147" y="-1533149"/>
            <a:ext cx="18322470" cy="3881826"/>
            <a:chOff x="-223890" y="1124797"/>
            <a:chExt cx="24429960" cy="5175768"/>
          </a:xfrm>
        </p:grpSpPr>
        <p:grpSp>
          <p:nvGrpSpPr>
            <p:cNvPr id="13" name="Group 13"/>
            <p:cNvGrpSpPr/>
            <p:nvPr/>
          </p:nvGrpSpPr>
          <p:grpSpPr>
            <a:xfrm rot="-911717">
              <a:off x="-223890" y="3174567"/>
              <a:ext cx="24429960" cy="1550265"/>
              <a:chOff x="0" y="0"/>
              <a:chExt cx="4816593" cy="305649"/>
            </a:xfrm>
          </p:grpSpPr>
          <p:sp>
            <p:nvSpPr>
              <p:cNvPr id="14" name="Freeform 1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15" name="TextBox 15"/>
              <p:cNvSpPr txBox="1"/>
              <p:nvPr/>
            </p:nvSpPr>
            <p:spPr>
              <a:xfrm>
                <a:off x="0" y="-57150"/>
                <a:ext cx="4816593" cy="362799"/>
              </a:xfrm>
              <a:prstGeom prst="rect">
                <a:avLst/>
              </a:prstGeom>
            </p:spPr>
            <p:txBody>
              <a:bodyPr lIns="99171" tIns="99171" rIns="99171" bIns="99171" rtlCol="0" anchor="ctr"/>
              <a:lstStyle/>
              <a:p>
                <a:pPr algn="ctr">
                  <a:lnSpc>
                    <a:spcPts val="2800"/>
                  </a:lnSpc>
                </a:pPr>
                <a:endParaRPr/>
              </a:p>
            </p:txBody>
          </p:sp>
        </p:grpSp>
        <p:sp>
          <p:nvSpPr>
            <p:cNvPr id="16" name="TextBox 16"/>
            <p:cNvSpPr txBox="1"/>
            <p:nvPr/>
          </p:nvSpPr>
          <p:spPr>
            <a:xfrm rot="20688283">
              <a:off x="2205432" y="5582466"/>
              <a:ext cx="4613643" cy="718099"/>
            </a:xfrm>
            <a:prstGeom prst="rect">
              <a:avLst/>
            </a:prstGeom>
          </p:spPr>
          <p:txBody>
            <a:bodyPr wrap="square" lIns="0" tIns="0" rIns="0" bIns="0" rtlCol="0" anchor="t">
              <a:spAutoFit/>
            </a:bodyPr>
            <a:lstStyle/>
            <a:p>
              <a:pPr algn="ctr">
                <a:lnSpc>
                  <a:spcPts val="4498"/>
                </a:lnSpc>
              </a:pPr>
              <a:r>
                <a:rPr lang="en-US" sz="3212" b="1" dirty="0">
                  <a:solidFill>
                    <a:srgbClr val="FFFFFF"/>
                  </a:solidFill>
                  <a:latin typeface="Roboto 1 Bold"/>
                  <a:ea typeface="Roboto 1 Bold"/>
                  <a:cs typeface="Roboto 1 Bold"/>
                  <a:sym typeface="Roboto 1 Bold"/>
                </a:rPr>
                <a:t>Today's Speaker</a:t>
              </a:r>
            </a:p>
          </p:txBody>
        </p:sp>
        <p:sp>
          <p:nvSpPr>
            <p:cNvPr id="17" name="Freeform 17"/>
            <p:cNvSpPr/>
            <p:nvPr/>
          </p:nvSpPr>
          <p:spPr>
            <a:xfrm rot="-911717">
              <a:off x="19171951" y="1447277"/>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18" name="TextBox 18"/>
            <p:cNvSpPr txBox="1"/>
            <p:nvPr/>
          </p:nvSpPr>
          <p:spPr>
            <a:xfrm rot="-2842804">
              <a:off x="19764025" y="2108851"/>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19" name="Freeform 19"/>
            <p:cNvSpPr/>
            <p:nvPr/>
          </p:nvSpPr>
          <p:spPr>
            <a:xfrm>
              <a:off x="18776174" y="1681422"/>
              <a:ext cx="684822" cy="747419"/>
            </a:xfrm>
            <a:custGeom>
              <a:avLst/>
              <a:gdLst/>
              <a:ahLst/>
              <a:cxnLst/>
              <a:rect l="l" t="t" r="r" b="b"/>
              <a:pathLst>
                <a:path w="684822" h="747419">
                  <a:moveTo>
                    <a:pt x="0" y="0"/>
                  </a:moveTo>
                  <a:lnTo>
                    <a:pt x="684823" y="0"/>
                  </a:lnTo>
                  <a:lnTo>
                    <a:pt x="684823"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20" name="Freeform 20"/>
            <p:cNvSpPr/>
            <p:nvPr/>
          </p:nvSpPr>
          <p:spPr>
            <a:xfrm>
              <a:off x="18843505" y="1724732"/>
              <a:ext cx="587924" cy="641664"/>
            </a:xfrm>
            <a:custGeom>
              <a:avLst/>
              <a:gdLst/>
              <a:ahLst/>
              <a:cxnLst/>
              <a:rect l="l" t="t" r="r" b="b"/>
              <a:pathLst>
                <a:path w="587924" h="641664">
                  <a:moveTo>
                    <a:pt x="0" y="0"/>
                  </a:moveTo>
                  <a:lnTo>
                    <a:pt x="587924" y="0"/>
                  </a:lnTo>
                  <a:lnTo>
                    <a:pt x="587924" y="641664"/>
                  </a:lnTo>
                  <a:lnTo>
                    <a:pt x="0" y="6416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21" name="TextBox 21"/>
            <p:cNvSpPr txBox="1"/>
            <p:nvPr/>
          </p:nvSpPr>
          <p:spPr>
            <a:xfrm rot="-911717">
              <a:off x="20352973" y="1124797"/>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22" name="TextBox 21">
            <a:extLst>
              <a:ext uri="{FF2B5EF4-FFF2-40B4-BE49-F238E27FC236}">
                <a16:creationId xmlns:a16="http://schemas.microsoft.com/office/drawing/2014/main" id="{18A4BD35-FF9A-3797-08C5-E8D78712FB5F}"/>
              </a:ext>
            </a:extLst>
          </p:cNvPr>
          <p:cNvSpPr txBox="1"/>
          <p:nvPr/>
        </p:nvSpPr>
        <p:spPr>
          <a:xfrm>
            <a:off x="13219943" y="4958834"/>
            <a:ext cx="2220655" cy="369332"/>
          </a:xfrm>
          <a:prstGeom prst="rect">
            <a:avLst/>
          </a:prstGeom>
          <a:noFill/>
        </p:spPr>
        <p:txBody>
          <a:bodyPr wrap="square" rtlCol="0">
            <a:spAutoFit/>
          </a:bodyPr>
          <a:lstStyle/>
          <a:p>
            <a:r>
              <a:rPr lang="en-CZ" dirty="0"/>
              <a:t>[Image placeholder]</a:t>
            </a:r>
          </a:p>
        </p:txBody>
      </p:sp>
      <p:pic>
        <p:nvPicPr>
          <p:cNvPr id="24" name="Picture 23">
            <a:extLst>
              <a:ext uri="{FF2B5EF4-FFF2-40B4-BE49-F238E27FC236}">
                <a16:creationId xmlns:a16="http://schemas.microsoft.com/office/drawing/2014/main" id="{0DC7C5A8-DF4E-25E0-C3E8-9E9E998407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63270" y="2462446"/>
            <a:ext cx="5334000" cy="5334000"/>
          </a:xfrm>
          <a:prstGeom prst="rect">
            <a:avLst/>
          </a:prstGeom>
        </p:spPr>
      </p:pic>
      <p:pic>
        <p:nvPicPr>
          <p:cNvPr id="27" name="Google Shape;94;p14">
            <a:extLst>
              <a:ext uri="{FF2B5EF4-FFF2-40B4-BE49-F238E27FC236}">
                <a16:creationId xmlns:a16="http://schemas.microsoft.com/office/drawing/2014/main" id="{D392C883-2893-9C75-C08C-08FB2445FEA2}"/>
              </a:ext>
            </a:extLst>
          </p:cNvPr>
          <p:cNvPicPr preferRelativeResize="0"/>
          <p:nvPr/>
        </p:nvPicPr>
        <p:blipFill rotWithShape="1">
          <a:blip r:embed="rId9">
            <a:alphaModFix/>
          </a:blip>
          <a:srcRect/>
          <a:stretch/>
        </p:blipFill>
        <p:spPr>
          <a:xfrm>
            <a:off x="2078661" y="8937019"/>
            <a:ext cx="633891" cy="714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28700" y="4382286"/>
            <a:ext cx="10896914" cy="4876014"/>
          </a:xfrm>
          <a:prstGeom prst="rect">
            <a:avLst/>
          </a:prstGeom>
          <a:solidFill>
            <a:srgbClr val="F1F1F1"/>
          </a:solidFill>
        </p:spPr>
        <p:txBody>
          <a:bodyPr/>
          <a:lstStyle/>
          <a:p>
            <a:endParaRPr lang="en-CZ"/>
          </a:p>
        </p:txBody>
      </p:sp>
      <p:sp>
        <p:nvSpPr>
          <p:cNvPr id="3" name="TextBox 3"/>
          <p:cNvSpPr txBox="1"/>
          <p:nvPr/>
        </p:nvSpPr>
        <p:spPr>
          <a:xfrm>
            <a:off x="1725051" y="2231701"/>
            <a:ext cx="6196665" cy="1390650"/>
          </a:xfrm>
          <a:prstGeom prst="rect">
            <a:avLst/>
          </a:prstGeom>
        </p:spPr>
        <p:txBody>
          <a:bodyPr lIns="0" tIns="0" rIns="0" bIns="0" rtlCol="0" anchor="t">
            <a:spAutoFit/>
          </a:bodyPr>
          <a:lstStyle/>
          <a:p>
            <a:pPr marL="0" lvl="0" indent="0" algn="l">
              <a:lnSpc>
                <a:spcPts val="10800"/>
              </a:lnSpc>
              <a:spcBef>
                <a:spcPct val="0"/>
              </a:spcBef>
            </a:pPr>
            <a:r>
              <a:rPr lang="en-US" sz="9000">
                <a:solidFill>
                  <a:srgbClr val="000000"/>
                </a:solidFill>
                <a:latin typeface="Roboto 2"/>
                <a:ea typeface="Roboto 2"/>
                <a:cs typeface="Roboto 2"/>
                <a:sym typeface="Roboto 2"/>
              </a:rPr>
              <a:t>Agenda</a:t>
            </a:r>
          </a:p>
        </p:txBody>
      </p:sp>
      <p:sp>
        <p:nvSpPr>
          <p:cNvPr id="5" name="TextBox 5"/>
          <p:cNvSpPr txBox="1"/>
          <p:nvPr/>
        </p:nvSpPr>
        <p:spPr>
          <a:xfrm>
            <a:off x="1725051" y="4734318"/>
            <a:ext cx="12806773" cy="3952875"/>
          </a:xfrm>
          <a:prstGeom prst="rect">
            <a:avLst/>
          </a:prstGeom>
        </p:spPr>
        <p:txBody>
          <a:bodyPr lIns="0" tIns="0" rIns="0" bIns="0" rtlCol="0" anchor="t">
            <a:spAutoFit/>
          </a:bodyPr>
          <a:lstStyle/>
          <a:p>
            <a:pPr marL="755651" lvl="1" indent="-377825" algn="l">
              <a:lnSpc>
                <a:spcPts val="6300"/>
              </a:lnSpc>
              <a:buAutoNum type="arabicPeriod"/>
            </a:pPr>
            <a:r>
              <a:rPr lang="en-US" sz="3500" dirty="0">
                <a:solidFill>
                  <a:srgbClr val="000000"/>
                </a:solidFill>
                <a:latin typeface="Roboto 1"/>
                <a:ea typeface="Roboto 1"/>
                <a:cs typeface="Roboto 1"/>
                <a:sym typeface="Roboto 1"/>
              </a:rPr>
              <a:t>Retrieval-Augmented Generation (RAG)</a:t>
            </a:r>
          </a:p>
          <a:p>
            <a:pPr marL="755651" lvl="1" indent="-377825" algn="l">
              <a:lnSpc>
                <a:spcPts val="6300"/>
              </a:lnSpc>
              <a:buAutoNum type="arabicPeriod"/>
            </a:pPr>
            <a:r>
              <a:rPr lang="en-US" sz="3500" dirty="0">
                <a:solidFill>
                  <a:srgbClr val="000000"/>
                </a:solidFill>
                <a:latin typeface="Roboto 1"/>
                <a:ea typeface="Roboto 1"/>
                <a:cs typeface="Roboto 1"/>
                <a:sym typeface="Roboto 1"/>
              </a:rPr>
              <a:t>Search concepts</a:t>
            </a:r>
          </a:p>
          <a:p>
            <a:pPr marL="755651" lvl="1" indent="-377825" algn="l">
              <a:lnSpc>
                <a:spcPts val="6300"/>
              </a:lnSpc>
              <a:buAutoNum type="arabicPeriod"/>
            </a:pPr>
            <a:r>
              <a:rPr lang="en-US" sz="3500" dirty="0">
                <a:solidFill>
                  <a:srgbClr val="000000"/>
                </a:solidFill>
                <a:latin typeface="Roboto 1"/>
                <a:ea typeface="Roboto 1"/>
                <a:cs typeface="Roboto 1"/>
                <a:sym typeface="Roboto 1"/>
              </a:rPr>
              <a:t>AI Models and concepts</a:t>
            </a:r>
          </a:p>
          <a:p>
            <a:pPr marL="755651" lvl="1" indent="-377825" algn="l">
              <a:lnSpc>
                <a:spcPts val="6300"/>
              </a:lnSpc>
              <a:buAutoNum type="arabicPeriod"/>
            </a:pPr>
            <a:r>
              <a:rPr lang="en-US" sz="3500" dirty="0">
                <a:solidFill>
                  <a:srgbClr val="000000"/>
                </a:solidFill>
                <a:latin typeface="Roboto 1"/>
                <a:ea typeface="Roboto 1"/>
                <a:cs typeface="Roboto 1"/>
                <a:sym typeface="Roboto 1"/>
              </a:rPr>
              <a:t>AI and Sitecore (use cases and tools)</a:t>
            </a:r>
          </a:p>
          <a:p>
            <a:pPr marL="755651" lvl="1" indent="-377825" algn="l">
              <a:lnSpc>
                <a:spcPts val="6300"/>
              </a:lnSpc>
              <a:buAutoNum type="arabicPeriod"/>
            </a:pPr>
            <a:r>
              <a:rPr lang="en-US" sz="3500" dirty="0">
                <a:solidFill>
                  <a:srgbClr val="000000"/>
                </a:solidFill>
                <a:latin typeface="Roboto 1"/>
                <a:ea typeface="Roboto 1"/>
                <a:cs typeface="Roboto 1"/>
                <a:sym typeface="Roboto 1"/>
              </a:rPr>
              <a:t>QA</a:t>
            </a:r>
          </a:p>
        </p:txBody>
      </p:sp>
      <p:grpSp>
        <p:nvGrpSpPr>
          <p:cNvPr id="6" name="Group 6"/>
          <p:cNvGrpSpPr/>
          <p:nvPr/>
        </p:nvGrpSpPr>
        <p:grpSpPr>
          <a:xfrm rot="911717">
            <a:off x="10555864" y="2818434"/>
            <a:ext cx="7654891" cy="5911252"/>
            <a:chOff x="0" y="0"/>
            <a:chExt cx="10206521" cy="7881670"/>
          </a:xfrm>
        </p:grpSpPr>
        <p:sp>
          <p:nvSpPr>
            <p:cNvPr id="7" name="Freeform 7"/>
            <p:cNvSpPr/>
            <p:nvPr/>
          </p:nvSpPr>
          <p:spPr>
            <a:xfrm rot="-911717">
              <a:off x="2670301" y="784530"/>
              <a:ext cx="6828286" cy="6312610"/>
            </a:xfrm>
            <a:custGeom>
              <a:avLst/>
              <a:gdLst/>
              <a:ahLst/>
              <a:cxnLst/>
              <a:rect l="l" t="t" r="r" b="b"/>
              <a:pathLst>
                <a:path w="6828286" h="6312610">
                  <a:moveTo>
                    <a:pt x="0" y="0"/>
                  </a:moveTo>
                  <a:lnTo>
                    <a:pt x="6828286" y="0"/>
                  </a:lnTo>
                  <a:lnTo>
                    <a:pt x="6828286" y="6312610"/>
                  </a:lnTo>
                  <a:lnTo>
                    <a:pt x="0" y="6312610"/>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2842804">
              <a:off x="6664139" y="5246138"/>
              <a:ext cx="2193753" cy="963843"/>
            </a:xfrm>
            <a:prstGeom prst="rect">
              <a:avLst/>
            </a:prstGeom>
          </p:spPr>
          <p:txBody>
            <a:bodyPr lIns="0" tIns="0" rIns="0" bIns="0" rtlCol="0" anchor="t">
              <a:spAutoFit/>
            </a:bodyPr>
            <a:lstStyle/>
            <a:p>
              <a:pPr algn="ctr">
                <a:lnSpc>
                  <a:spcPts val="5183"/>
                </a:lnSpc>
              </a:pPr>
              <a:r>
                <a:rPr lang="en-US" sz="3702">
                  <a:solidFill>
                    <a:srgbClr val="FFFFFF"/>
                  </a:solidFill>
                  <a:latin typeface="Roboto 2"/>
                  <a:ea typeface="Roboto 2"/>
                  <a:cs typeface="Roboto 2"/>
                  <a:sym typeface="Roboto 2"/>
                </a:rPr>
                <a:t>SUGCZ</a:t>
              </a:r>
            </a:p>
          </p:txBody>
        </p:sp>
        <p:sp>
          <p:nvSpPr>
            <p:cNvPr id="9" name="Freeform 9"/>
            <p:cNvSpPr/>
            <p:nvPr/>
          </p:nvSpPr>
          <p:spPr>
            <a:xfrm>
              <a:off x="0" y="2364304"/>
              <a:ext cx="4620490" cy="5042827"/>
            </a:xfrm>
            <a:custGeom>
              <a:avLst/>
              <a:gdLst/>
              <a:ahLst/>
              <a:cxnLst/>
              <a:rect l="l" t="t" r="r" b="b"/>
              <a:pathLst>
                <a:path w="4620490" h="5042827">
                  <a:moveTo>
                    <a:pt x="0" y="0"/>
                  </a:moveTo>
                  <a:lnTo>
                    <a:pt x="4620490" y="0"/>
                  </a:lnTo>
                  <a:lnTo>
                    <a:pt x="4620490" y="5042827"/>
                  </a:lnTo>
                  <a:lnTo>
                    <a:pt x="0" y="50428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a:off x="454280" y="2656519"/>
              <a:ext cx="3966720" cy="4329299"/>
            </a:xfrm>
            <a:custGeom>
              <a:avLst/>
              <a:gdLst/>
              <a:ahLst/>
              <a:cxnLst/>
              <a:rect l="l" t="t" r="r" b="b"/>
              <a:pathLst>
                <a:path w="3966720" h="4329299">
                  <a:moveTo>
                    <a:pt x="0" y="0"/>
                  </a:moveTo>
                  <a:lnTo>
                    <a:pt x="3966720" y="0"/>
                  </a:lnTo>
                  <a:lnTo>
                    <a:pt x="3966720" y="4329300"/>
                  </a:lnTo>
                  <a:lnTo>
                    <a:pt x="0" y="4329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grpSp>
      <p:sp>
        <p:nvSpPr>
          <p:cNvPr id="11" name="Freeform 14">
            <a:extLst>
              <a:ext uri="{FF2B5EF4-FFF2-40B4-BE49-F238E27FC236}">
                <a16:creationId xmlns:a16="http://schemas.microsoft.com/office/drawing/2014/main" id="{D80D0822-0904-15D4-E624-84AD675E5610}"/>
              </a:ext>
            </a:extLst>
          </p:cNvPr>
          <p:cNvSpPr/>
          <p:nvPr/>
        </p:nvSpPr>
        <p:spPr>
          <a:xfrm>
            <a:off x="553" y="-2036"/>
            <a:ext cx="18322466" cy="116269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12" name="TextBox 16">
            <a:extLst>
              <a:ext uri="{FF2B5EF4-FFF2-40B4-BE49-F238E27FC236}">
                <a16:creationId xmlns:a16="http://schemas.microsoft.com/office/drawing/2014/main" id="{91942DFA-BC0F-AAB7-32DD-F4E34C037A7C}"/>
              </a:ext>
            </a:extLst>
          </p:cNvPr>
          <p:cNvSpPr txBox="1"/>
          <p:nvPr/>
        </p:nvSpPr>
        <p:spPr>
          <a:xfrm>
            <a:off x="1627095" y="281453"/>
            <a:ext cx="3460232" cy="538574"/>
          </a:xfrm>
          <a:prstGeom prst="rect">
            <a:avLst/>
          </a:prstGeom>
        </p:spPr>
        <p:txBody>
          <a:bodyPr wrap="square" lIns="0" tIns="0" rIns="0" bIns="0" rtlCol="0" anchor="t">
            <a:spAutoFit/>
          </a:bodyPr>
          <a:lstStyle/>
          <a:p>
            <a:pPr>
              <a:lnSpc>
                <a:spcPts val="4498"/>
              </a:lnSpc>
            </a:pPr>
            <a:r>
              <a:rPr lang="en-US" sz="3212" b="1" dirty="0">
                <a:solidFill>
                  <a:srgbClr val="FFFFFF"/>
                </a:solidFill>
                <a:latin typeface="Roboto 1 Bold"/>
                <a:ea typeface="Roboto 1 Bold"/>
                <a:cs typeface="Roboto 1 Bold"/>
                <a:sym typeface="Roboto 1 Bold"/>
              </a:rPr>
              <a:t>Headline</a:t>
            </a:r>
          </a:p>
        </p:txBody>
      </p:sp>
      <p:grpSp>
        <p:nvGrpSpPr>
          <p:cNvPr id="13" name="Group 12">
            <a:extLst>
              <a:ext uri="{FF2B5EF4-FFF2-40B4-BE49-F238E27FC236}">
                <a16:creationId xmlns:a16="http://schemas.microsoft.com/office/drawing/2014/main" id="{36176859-0E39-9990-2061-98EDBCD4DFA9}"/>
              </a:ext>
            </a:extLst>
          </p:cNvPr>
          <p:cNvGrpSpPr/>
          <p:nvPr/>
        </p:nvGrpSpPr>
        <p:grpSpPr>
          <a:xfrm rot="911717">
            <a:off x="202028" y="-1512491"/>
            <a:ext cx="18322470" cy="2700026"/>
            <a:chOff x="-223890" y="1124797"/>
            <a:chExt cx="24429960" cy="3600035"/>
          </a:xfrm>
        </p:grpSpPr>
        <p:grpSp>
          <p:nvGrpSpPr>
            <p:cNvPr id="14" name="Group 13">
              <a:extLst>
                <a:ext uri="{FF2B5EF4-FFF2-40B4-BE49-F238E27FC236}">
                  <a16:creationId xmlns:a16="http://schemas.microsoft.com/office/drawing/2014/main" id="{E5B34D15-A530-697C-55A9-3687C916A684}"/>
                </a:ext>
              </a:extLst>
            </p:cNvPr>
            <p:cNvGrpSpPr/>
            <p:nvPr/>
          </p:nvGrpSpPr>
          <p:grpSpPr>
            <a:xfrm rot="-911717">
              <a:off x="-223890" y="3174567"/>
              <a:ext cx="24429960" cy="1550265"/>
              <a:chOff x="0" y="0"/>
              <a:chExt cx="4816593" cy="305649"/>
            </a:xfrm>
          </p:grpSpPr>
          <p:sp>
            <p:nvSpPr>
              <p:cNvPr id="21" name="Freeform 14">
                <a:extLst>
                  <a:ext uri="{FF2B5EF4-FFF2-40B4-BE49-F238E27FC236}">
                    <a16:creationId xmlns:a16="http://schemas.microsoft.com/office/drawing/2014/main" id="{D09527E2-0E4F-07DB-0A8C-24352FCBBDF6}"/>
                  </a:ext>
                </a:extLst>
              </p:cNvPr>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22" name="TextBox 15">
                <a:extLst>
                  <a:ext uri="{FF2B5EF4-FFF2-40B4-BE49-F238E27FC236}">
                    <a16:creationId xmlns:a16="http://schemas.microsoft.com/office/drawing/2014/main" id="{91A51246-8D0B-988A-E33C-BF28A8FB3184}"/>
                  </a:ext>
                </a:extLst>
              </p:cNvPr>
              <p:cNvSpPr txBox="1"/>
              <p:nvPr/>
            </p:nvSpPr>
            <p:spPr>
              <a:xfrm>
                <a:off x="0" y="-57150"/>
                <a:ext cx="4816593" cy="362799"/>
              </a:xfrm>
              <a:prstGeom prst="rect">
                <a:avLst/>
              </a:prstGeom>
            </p:spPr>
            <p:txBody>
              <a:bodyPr lIns="99171" tIns="99171" rIns="99171" bIns="99171" rtlCol="0" anchor="ctr"/>
              <a:lstStyle/>
              <a:p>
                <a:pPr algn="ctr">
                  <a:lnSpc>
                    <a:spcPts val="2800"/>
                  </a:lnSpc>
                </a:pPr>
                <a:endParaRPr/>
              </a:p>
            </p:txBody>
          </p:sp>
        </p:grpSp>
        <p:sp>
          <p:nvSpPr>
            <p:cNvPr id="16" name="Freeform 17">
              <a:extLst>
                <a:ext uri="{FF2B5EF4-FFF2-40B4-BE49-F238E27FC236}">
                  <a16:creationId xmlns:a16="http://schemas.microsoft.com/office/drawing/2014/main" id="{EB66C111-8ED2-C715-E201-F25154CB8483}"/>
                </a:ext>
              </a:extLst>
            </p:cNvPr>
            <p:cNvSpPr/>
            <p:nvPr/>
          </p:nvSpPr>
          <p:spPr>
            <a:xfrm rot="-911717">
              <a:off x="19171951" y="1447277"/>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17" name="TextBox 18">
              <a:extLst>
                <a:ext uri="{FF2B5EF4-FFF2-40B4-BE49-F238E27FC236}">
                  <a16:creationId xmlns:a16="http://schemas.microsoft.com/office/drawing/2014/main" id="{9F802987-67E4-795C-8EF2-109C4A749A94}"/>
                </a:ext>
              </a:extLst>
            </p:cNvPr>
            <p:cNvSpPr txBox="1"/>
            <p:nvPr/>
          </p:nvSpPr>
          <p:spPr>
            <a:xfrm rot="-2842804">
              <a:off x="19764025" y="2108851"/>
              <a:ext cx="325145" cy="142498"/>
            </a:xfrm>
            <a:prstGeom prst="rect">
              <a:avLst/>
            </a:prstGeom>
          </p:spPr>
          <p:txBody>
            <a:bodyPr lIns="0" tIns="0" rIns="0" bIns="0" rtlCol="0" anchor="t">
              <a:spAutoFit/>
            </a:bodyPr>
            <a:lstStyle/>
            <a:p>
              <a:pPr algn="ctr">
                <a:lnSpc>
                  <a:spcPts val="768"/>
                </a:lnSpc>
              </a:pPr>
              <a:r>
                <a:rPr lang="en-US" sz="548" dirty="0">
                  <a:solidFill>
                    <a:srgbClr val="FFFFFF"/>
                  </a:solidFill>
                  <a:latin typeface="Roboto 2"/>
                  <a:ea typeface="Roboto 2"/>
                  <a:cs typeface="Roboto 2"/>
                  <a:sym typeface="Roboto 2"/>
                </a:rPr>
                <a:t>SUGCZ</a:t>
              </a:r>
            </a:p>
          </p:txBody>
        </p:sp>
        <p:sp>
          <p:nvSpPr>
            <p:cNvPr id="18" name="Freeform 19">
              <a:extLst>
                <a:ext uri="{FF2B5EF4-FFF2-40B4-BE49-F238E27FC236}">
                  <a16:creationId xmlns:a16="http://schemas.microsoft.com/office/drawing/2014/main" id="{FB6990D2-B7E0-8C44-FAAB-2E053A2EC7B9}"/>
                </a:ext>
              </a:extLst>
            </p:cNvPr>
            <p:cNvSpPr/>
            <p:nvPr/>
          </p:nvSpPr>
          <p:spPr>
            <a:xfrm>
              <a:off x="18776174" y="1681422"/>
              <a:ext cx="684822" cy="747419"/>
            </a:xfrm>
            <a:custGeom>
              <a:avLst/>
              <a:gdLst/>
              <a:ahLst/>
              <a:cxnLst/>
              <a:rect l="l" t="t" r="r" b="b"/>
              <a:pathLst>
                <a:path w="684822" h="747419">
                  <a:moveTo>
                    <a:pt x="0" y="0"/>
                  </a:moveTo>
                  <a:lnTo>
                    <a:pt x="684823" y="0"/>
                  </a:lnTo>
                  <a:lnTo>
                    <a:pt x="684823"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9" name="Freeform 20">
              <a:extLst>
                <a:ext uri="{FF2B5EF4-FFF2-40B4-BE49-F238E27FC236}">
                  <a16:creationId xmlns:a16="http://schemas.microsoft.com/office/drawing/2014/main" id="{3CC3BE32-05E3-8DC5-1AB1-A2AA087D5101}"/>
                </a:ext>
              </a:extLst>
            </p:cNvPr>
            <p:cNvSpPr/>
            <p:nvPr/>
          </p:nvSpPr>
          <p:spPr>
            <a:xfrm>
              <a:off x="18843505" y="1724732"/>
              <a:ext cx="587924" cy="641664"/>
            </a:xfrm>
            <a:custGeom>
              <a:avLst/>
              <a:gdLst/>
              <a:ahLst/>
              <a:cxnLst/>
              <a:rect l="l" t="t" r="r" b="b"/>
              <a:pathLst>
                <a:path w="587924" h="641664">
                  <a:moveTo>
                    <a:pt x="0" y="0"/>
                  </a:moveTo>
                  <a:lnTo>
                    <a:pt x="587924" y="0"/>
                  </a:lnTo>
                  <a:lnTo>
                    <a:pt x="587924" y="641664"/>
                  </a:lnTo>
                  <a:lnTo>
                    <a:pt x="0" y="6416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20" name="TextBox 21">
              <a:extLst>
                <a:ext uri="{FF2B5EF4-FFF2-40B4-BE49-F238E27FC236}">
                  <a16:creationId xmlns:a16="http://schemas.microsoft.com/office/drawing/2014/main" id="{4B466CE3-B199-0943-600A-4CF27F56C33A}"/>
                </a:ext>
              </a:extLst>
            </p:cNvPr>
            <p:cNvSpPr txBox="1"/>
            <p:nvPr/>
          </p:nvSpPr>
          <p:spPr>
            <a:xfrm rot="-911717">
              <a:off x="20352973" y="1124797"/>
              <a:ext cx="2448762" cy="557389"/>
            </a:xfrm>
            <a:prstGeom prst="rect">
              <a:avLst/>
            </a:prstGeom>
          </p:spPr>
          <p:txBody>
            <a:bodyPr lIns="0" tIns="0" rIns="0" bIns="0" rtlCol="0" anchor="t">
              <a:spAutoFit/>
            </a:bodyPr>
            <a:lstStyle/>
            <a:p>
              <a:pPr algn="ctr">
                <a:lnSpc>
                  <a:spcPts val="3516"/>
                </a:lnSpc>
              </a:pPr>
              <a:r>
                <a:rPr lang="en-US" sz="2511" b="1" dirty="0">
                  <a:solidFill>
                    <a:srgbClr val="231F20"/>
                  </a:solidFill>
                  <a:latin typeface="Roboto 1 Bold"/>
                  <a:ea typeface="Roboto 1 Bold"/>
                  <a:cs typeface="Roboto 1 Bold"/>
                  <a:sym typeface="Roboto 1 Bold"/>
                </a:rPr>
                <a:t>SUGCZ 2024</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2" y="392607"/>
              <a:ext cx="8951126" cy="716687"/>
            </a:xfrm>
            <a:prstGeom prst="rect">
              <a:avLst/>
            </a:prstGeom>
          </p:spPr>
          <p:txBody>
            <a:bodyPr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Sitecore Hackathon 2024</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6" name="Google Shape;114;p16">
            <a:extLst>
              <a:ext uri="{FF2B5EF4-FFF2-40B4-BE49-F238E27FC236}">
                <a16:creationId xmlns:a16="http://schemas.microsoft.com/office/drawing/2014/main" id="{D07325FB-0572-BE0A-0A58-0FA8231B1657}"/>
              </a:ext>
            </a:extLst>
          </p:cNvPr>
          <p:cNvPicPr preferRelativeResize="0"/>
          <p:nvPr/>
        </p:nvPicPr>
        <p:blipFill>
          <a:blip r:embed="rId8">
            <a:alphaModFix/>
          </a:blip>
          <a:stretch>
            <a:fillRect/>
          </a:stretch>
        </p:blipFill>
        <p:spPr>
          <a:xfrm>
            <a:off x="908920" y="6799862"/>
            <a:ext cx="2918024" cy="2879900"/>
          </a:xfrm>
          <a:prstGeom prst="rect">
            <a:avLst/>
          </a:prstGeom>
          <a:noFill/>
          <a:ln>
            <a:noFill/>
          </a:ln>
        </p:spPr>
      </p:pic>
      <p:pic>
        <p:nvPicPr>
          <p:cNvPr id="17" name="Google Shape;115;p16" descr="Sitecore Hackathon 2023 – Sitecore Hackathon">
            <a:extLst>
              <a:ext uri="{FF2B5EF4-FFF2-40B4-BE49-F238E27FC236}">
                <a16:creationId xmlns:a16="http://schemas.microsoft.com/office/drawing/2014/main" id="{B50CBAF5-770B-4C91-7EE0-BB86F3C835B6}"/>
              </a:ext>
            </a:extLst>
          </p:cNvPr>
          <p:cNvPicPr preferRelativeResize="0"/>
          <p:nvPr/>
        </p:nvPicPr>
        <p:blipFill>
          <a:blip r:embed="rId9">
            <a:alphaModFix/>
          </a:blip>
          <a:stretch>
            <a:fillRect/>
          </a:stretch>
        </p:blipFill>
        <p:spPr>
          <a:xfrm>
            <a:off x="6331284" y="6778895"/>
            <a:ext cx="2215184" cy="2435766"/>
          </a:xfrm>
          <a:prstGeom prst="rect">
            <a:avLst/>
          </a:prstGeom>
          <a:noFill/>
          <a:ln>
            <a:noFill/>
          </a:ln>
        </p:spPr>
      </p:pic>
      <p:pic>
        <p:nvPicPr>
          <p:cNvPr id="19" name="Picture 18">
            <a:extLst>
              <a:ext uri="{FF2B5EF4-FFF2-40B4-BE49-F238E27FC236}">
                <a16:creationId xmlns:a16="http://schemas.microsoft.com/office/drawing/2014/main" id="{1D7B87A4-4CBE-0107-B0D9-4A0C1644E412}"/>
              </a:ext>
            </a:extLst>
          </p:cNvPr>
          <p:cNvPicPr>
            <a:picLocks noChangeAspect="1"/>
          </p:cNvPicPr>
          <p:nvPr/>
        </p:nvPicPr>
        <p:blipFill>
          <a:blip r:embed="rId10"/>
          <a:stretch>
            <a:fillRect/>
          </a:stretch>
        </p:blipFill>
        <p:spPr>
          <a:xfrm>
            <a:off x="950731" y="4648400"/>
            <a:ext cx="7022866" cy="1858396"/>
          </a:xfrm>
          <a:prstGeom prst="rect">
            <a:avLst/>
          </a:prstGeom>
        </p:spPr>
      </p:pic>
      <p:pic>
        <p:nvPicPr>
          <p:cNvPr id="21" name="Picture 20">
            <a:extLst>
              <a:ext uri="{FF2B5EF4-FFF2-40B4-BE49-F238E27FC236}">
                <a16:creationId xmlns:a16="http://schemas.microsoft.com/office/drawing/2014/main" id="{FD8F31C5-7948-EDD3-3E13-7C0821F18306}"/>
              </a:ext>
            </a:extLst>
          </p:cNvPr>
          <p:cNvPicPr>
            <a:picLocks noChangeAspect="1"/>
          </p:cNvPicPr>
          <p:nvPr/>
        </p:nvPicPr>
        <p:blipFill>
          <a:blip r:embed="rId11"/>
          <a:stretch>
            <a:fillRect/>
          </a:stretch>
        </p:blipFill>
        <p:spPr>
          <a:xfrm>
            <a:off x="12573000" y="6953062"/>
            <a:ext cx="1655010" cy="1718662"/>
          </a:xfrm>
          <a:prstGeom prst="rect">
            <a:avLst/>
          </a:prstGeom>
        </p:spPr>
      </p:pic>
      <p:sp>
        <p:nvSpPr>
          <p:cNvPr id="22" name="Google Shape;113;p16">
            <a:extLst>
              <a:ext uri="{FF2B5EF4-FFF2-40B4-BE49-F238E27FC236}">
                <a16:creationId xmlns:a16="http://schemas.microsoft.com/office/drawing/2014/main" id="{E9BE08DC-DD92-C9E8-BDCD-A689CEFF3F2B}"/>
              </a:ext>
            </a:extLst>
          </p:cNvPr>
          <p:cNvSpPr txBox="1">
            <a:spLocks/>
          </p:cNvSpPr>
          <p:nvPr/>
        </p:nvSpPr>
        <p:spPr>
          <a:xfrm>
            <a:off x="457200" y="1600200"/>
            <a:ext cx="8229600" cy="4525963"/>
          </a:xfrm>
          <a:prstGeom prst="rect">
            <a:avLst/>
          </a:prstGeom>
        </p:spPr>
        <p:txBody>
          <a:bodyPr spcFirstLastPara="1" vert="horz" wrap="square" lIns="137150" tIns="68550" rIns="137150" bIns="68550" rtlCol="0" anchor="t"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Best use of AI</a:t>
            </a:r>
          </a:p>
          <a:p>
            <a:r>
              <a:rPr lang="en-US"/>
              <a:t>Best Module for XM/XP or XM Cloud</a:t>
            </a:r>
          </a:p>
          <a:p>
            <a:r>
              <a:rPr lang="en-US"/>
              <a:t>MVPPinny: AI Chat Assistant for Sitecore Users </a:t>
            </a:r>
          </a:p>
          <a:p>
            <a:r>
              <a:rPr lang="en-US"/>
              <a:t>Available in Chrome Store</a:t>
            </a:r>
          </a:p>
          <a:p>
            <a:endParaRPr lang="en-US" dirty="0"/>
          </a:p>
        </p:txBody>
      </p:sp>
      <p:pic>
        <p:nvPicPr>
          <p:cNvPr id="23" name="Google Shape;116;p16" descr="Vetor grátis troféu">
            <a:extLst>
              <a:ext uri="{FF2B5EF4-FFF2-40B4-BE49-F238E27FC236}">
                <a16:creationId xmlns:a16="http://schemas.microsoft.com/office/drawing/2014/main" id="{F687898D-C66D-4502-CFEA-DDE1F0764D9E}"/>
              </a:ext>
            </a:extLst>
          </p:cNvPr>
          <p:cNvPicPr preferRelativeResize="0"/>
          <p:nvPr/>
        </p:nvPicPr>
        <p:blipFill>
          <a:blip r:embed="rId12">
            <a:alphaModFix/>
          </a:blip>
          <a:stretch>
            <a:fillRect/>
          </a:stretch>
        </p:blipFill>
        <p:spPr>
          <a:xfrm>
            <a:off x="5474034" y="9137332"/>
            <a:ext cx="857250" cy="857250"/>
          </a:xfrm>
          <a:prstGeom prst="rect">
            <a:avLst/>
          </a:prstGeom>
          <a:noFill/>
          <a:ln>
            <a:noFill/>
          </a:ln>
        </p:spPr>
      </p:pic>
      <p:sp>
        <p:nvSpPr>
          <p:cNvPr id="24" name="Google Shape;117;p16">
            <a:extLst>
              <a:ext uri="{FF2B5EF4-FFF2-40B4-BE49-F238E27FC236}">
                <a16:creationId xmlns:a16="http://schemas.microsoft.com/office/drawing/2014/main" id="{E795AD15-5320-13F4-072C-BBC1AF851139}"/>
              </a:ext>
            </a:extLst>
          </p:cNvPr>
          <p:cNvSpPr txBox="1"/>
          <p:nvPr/>
        </p:nvSpPr>
        <p:spPr>
          <a:xfrm>
            <a:off x="6331284" y="9157421"/>
            <a:ext cx="3498515" cy="923269"/>
          </a:xfrm>
          <a:prstGeom prst="rect">
            <a:avLst/>
          </a:prstGeom>
          <a:noFill/>
          <a:ln>
            <a:noFill/>
          </a:ln>
        </p:spPr>
        <p:txBody>
          <a:bodyPr spcFirstLastPara="1" wrap="square" lIns="182850" tIns="182850" rIns="182850" bIns="182850" anchor="t" anchorCtr="0">
            <a:spAutoFit/>
          </a:bodyPr>
          <a:lstStyle/>
          <a:p>
            <a:r>
              <a:rPr lang="pt-BR" sz="3600" b="1" dirty="0"/>
              <a:t>2016-2024 </a:t>
            </a:r>
            <a:endParaRPr sz="3600" b="1" dirty="0"/>
          </a:p>
        </p:txBody>
      </p:sp>
      <p:pic>
        <p:nvPicPr>
          <p:cNvPr id="25" name="Google Shape;118;p16" descr="Vetor grátis troféu">
            <a:extLst>
              <a:ext uri="{FF2B5EF4-FFF2-40B4-BE49-F238E27FC236}">
                <a16:creationId xmlns:a16="http://schemas.microsoft.com/office/drawing/2014/main" id="{E61847FC-9AB3-349F-1172-32E5B034F0DF}"/>
              </a:ext>
            </a:extLst>
          </p:cNvPr>
          <p:cNvPicPr preferRelativeResize="0"/>
          <p:nvPr/>
        </p:nvPicPr>
        <p:blipFill>
          <a:blip r:embed="rId12">
            <a:alphaModFix/>
          </a:blip>
          <a:stretch>
            <a:fillRect/>
          </a:stretch>
        </p:blipFill>
        <p:spPr>
          <a:xfrm>
            <a:off x="8632193" y="9137332"/>
            <a:ext cx="857250" cy="857250"/>
          </a:xfrm>
          <a:prstGeom prst="rect">
            <a:avLst/>
          </a:prstGeom>
          <a:noFill/>
          <a:ln>
            <a:noFill/>
          </a:ln>
        </p:spPr>
      </p:pic>
      <p:pic>
        <p:nvPicPr>
          <p:cNvPr id="13" name="Picture 12">
            <a:extLst>
              <a:ext uri="{FF2B5EF4-FFF2-40B4-BE49-F238E27FC236}">
                <a16:creationId xmlns:a16="http://schemas.microsoft.com/office/drawing/2014/main" id="{0BC66591-C207-581F-5DA2-478956F9199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363075" y="1790700"/>
            <a:ext cx="8467725" cy="4838700"/>
          </a:xfrm>
          <a:prstGeom prst="rect">
            <a:avLst/>
          </a:prstGeom>
        </p:spPr>
      </p:pic>
      <p:sp>
        <p:nvSpPr>
          <p:cNvPr id="14" name="TextBox 13">
            <a:extLst>
              <a:ext uri="{FF2B5EF4-FFF2-40B4-BE49-F238E27FC236}">
                <a16:creationId xmlns:a16="http://schemas.microsoft.com/office/drawing/2014/main" id="{7B3CA1D7-31B8-D5B1-B2C5-B4FED1AAB83B}"/>
              </a:ext>
            </a:extLst>
          </p:cNvPr>
          <p:cNvSpPr txBox="1"/>
          <p:nvPr/>
        </p:nvSpPr>
        <p:spPr>
          <a:xfrm>
            <a:off x="12573000" y="8801100"/>
            <a:ext cx="1859668" cy="369332"/>
          </a:xfrm>
          <a:prstGeom prst="rect">
            <a:avLst/>
          </a:prstGeom>
          <a:noFill/>
        </p:spPr>
        <p:txBody>
          <a:bodyPr wrap="square" rtlCol="0">
            <a:spAutoFit/>
          </a:bodyPr>
          <a:lstStyle/>
          <a:p>
            <a:r>
              <a:rPr lang="en-US" b="1" dirty="0"/>
              <a:t>Download now !</a:t>
            </a:r>
          </a:p>
        </p:txBody>
      </p:sp>
      <p:sp>
        <p:nvSpPr>
          <p:cNvPr id="26" name="TextBox 25">
            <a:extLst>
              <a:ext uri="{FF2B5EF4-FFF2-40B4-BE49-F238E27FC236}">
                <a16:creationId xmlns:a16="http://schemas.microsoft.com/office/drawing/2014/main" id="{D84B4747-AEC9-59EE-83D5-254AD4C68726}"/>
              </a:ext>
            </a:extLst>
          </p:cNvPr>
          <p:cNvSpPr txBox="1"/>
          <p:nvPr/>
        </p:nvSpPr>
        <p:spPr>
          <a:xfrm>
            <a:off x="8839200" y="7601471"/>
            <a:ext cx="3115261" cy="923330"/>
          </a:xfrm>
          <a:prstGeom prst="rect">
            <a:avLst/>
          </a:prstGeom>
          <a:noFill/>
        </p:spPr>
        <p:txBody>
          <a:bodyPr wrap="square" rtlCol="0">
            <a:spAutoFit/>
          </a:bodyPr>
          <a:lstStyle/>
          <a:p>
            <a:r>
              <a:rPr lang="en-US" dirty="0"/>
              <a:t>Winner (2x)</a:t>
            </a:r>
          </a:p>
          <a:p>
            <a:r>
              <a:rPr lang="en-US" dirty="0"/>
              <a:t>Participations (8x)</a:t>
            </a:r>
          </a:p>
          <a:p>
            <a:endParaRPr lang="en-US" dirty="0"/>
          </a:p>
        </p:txBody>
      </p:sp>
    </p:spTree>
    <p:extLst>
      <p:ext uri="{BB962C8B-B14F-4D97-AF65-F5344CB8AC3E}">
        <p14:creationId xmlns:p14="http://schemas.microsoft.com/office/powerpoint/2010/main" val="1045899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46F20A4E-B45D-AD1E-C5E7-429E8F6C491E}"/>
              </a:ext>
            </a:extLst>
          </p:cNvPr>
          <p:cNvPicPr>
            <a:picLocks noChangeAspect="1"/>
          </p:cNvPicPr>
          <p:nvPr/>
        </p:nvPicPr>
        <p:blipFill>
          <a:blip r:embed="rId2"/>
          <a:stretch>
            <a:fillRect/>
          </a:stretch>
        </p:blipFill>
        <p:spPr>
          <a:xfrm>
            <a:off x="850527" y="7036956"/>
            <a:ext cx="5753599" cy="2613887"/>
          </a:xfrm>
          <a:prstGeom prst="rect">
            <a:avLst/>
          </a:prstGeom>
        </p:spPr>
      </p:pic>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2" y="392607"/>
              <a:ext cx="8951126" cy="716687"/>
            </a:xfrm>
            <a:prstGeom prst="rect">
              <a:avLst/>
            </a:prstGeom>
          </p:spPr>
          <p:txBody>
            <a:bodyPr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Challenge</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3">
                <a:extLst>
                  <a:ext uri="{96DAC541-7B7A-43D3-8B79-37D633B846F1}">
                    <asvg:svgBlip xmlns:asvg="http://schemas.microsoft.com/office/drawing/2016/SVG/main" r:embed="rId4"/>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903480ED-CA93-1B6D-CF8A-C726BC7179C3}"/>
              </a:ext>
            </a:extLst>
          </p:cNvPr>
          <p:cNvSpPr txBox="1"/>
          <p:nvPr/>
        </p:nvSpPr>
        <p:spPr>
          <a:xfrm>
            <a:off x="685800" y="2111902"/>
            <a:ext cx="15716252" cy="5970865"/>
          </a:xfrm>
          <a:prstGeom prst="rect">
            <a:avLst/>
          </a:prstGeom>
          <a:noFill/>
        </p:spPr>
        <p:txBody>
          <a:bodyPr wrap="square" lIns="0" tIns="0" rIns="0" bIns="0" rtlCol="0" anchor="t">
            <a:spAutoFit/>
          </a:bodyPr>
          <a:lstStyle/>
          <a:p>
            <a:pPr algn="l"/>
            <a:r>
              <a:rPr lang="en-US" sz="3600" b="1" dirty="0">
                <a:solidFill>
                  <a:srgbClr val="0D0D0D"/>
                </a:solidFill>
                <a:highlight>
                  <a:srgbClr val="FFFFFF"/>
                </a:highlight>
                <a:latin typeface="Söhne"/>
              </a:rPr>
              <a:t>Assess the use of AI tools to enhance the search functionality of the website by leveraging AI</a:t>
            </a:r>
            <a:endParaRPr lang="en-US" sz="3600" dirty="0">
              <a:latin typeface="Söhne"/>
            </a:endParaRPr>
          </a:p>
          <a:p>
            <a:pPr algn="l"/>
            <a:endParaRPr lang="en-US" sz="3200" dirty="0">
              <a:latin typeface="Söhne"/>
            </a:endParaRPr>
          </a:p>
          <a:p>
            <a:pPr>
              <a:spcAft>
                <a:spcPts val="1200"/>
              </a:spcAft>
              <a:buSzPct val="100000"/>
            </a:pPr>
            <a:r>
              <a:rPr lang="en-US" sz="3200" dirty="0">
                <a:latin typeface="Söhne"/>
              </a:rPr>
              <a:t>Technologies Involved : </a:t>
            </a:r>
          </a:p>
          <a:p>
            <a:pPr marL="1485900" lvl="1" indent="-571500">
              <a:spcAft>
                <a:spcPts val="1200"/>
              </a:spcAft>
              <a:buSzPct val="100000"/>
              <a:buFont typeface="Arial"/>
              <a:buChar char="•"/>
            </a:pPr>
            <a:r>
              <a:rPr lang="en-US" sz="3200" b="1" dirty="0">
                <a:latin typeface="Söhne"/>
              </a:rPr>
              <a:t>CMS </a:t>
            </a:r>
            <a:r>
              <a:rPr lang="en-US" sz="3200" b="1" dirty="0" err="1">
                <a:latin typeface="Söhne"/>
              </a:rPr>
              <a:t>Plataform</a:t>
            </a:r>
            <a:r>
              <a:rPr lang="en-US" sz="3200" b="1" dirty="0">
                <a:latin typeface="Söhne"/>
              </a:rPr>
              <a:t> : </a:t>
            </a:r>
            <a:r>
              <a:rPr lang="en-US" sz="3200" dirty="0">
                <a:latin typeface="Söhne"/>
              </a:rPr>
              <a:t>Sitecore</a:t>
            </a:r>
          </a:p>
          <a:p>
            <a:pPr marL="1485900" lvl="1" indent="-571500">
              <a:spcAft>
                <a:spcPts val="1200"/>
              </a:spcAft>
              <a:buSzPct val="100000"/>
              <a:buFont typeface="Arial"/>
              <a:buChar char="•"/>
            </a:pPr>
            <a:r>
              <a:rPr lang="en-US" sz="3200" b="1" dirty="0">
                <a:latin typeface="Söhne"/>
              </a:rPr>
              <a:t>Search Tools : </a:t>
            </a:r>
            <a:r>
              <a:rPr lang="en-US" sz="3200" dirty="0" err="1">
                <a:latin typeface="Söhne"/>
              </a:rPr>
              <a:t>Coveo</a:t>
            </a:r>
            <a:r>
              <a:rPr lang="en-US" sz="3200" dirty="0">
                <a:latin typeface="Söhne"/>
              </a:rPr>
              <a:t> and </a:t>
            </a:r>
            <a:r>
              <a:rPr lang="en-US" sz="3200" dirty="0" err="1">
                <a:latin typeface="Söhne"/>
              </a:rPr>
              <a:t>ElasticSearch</a:t>
            </a:r>
            <a:endParaRPr lang="en-US" sz="3200" dirty="0">
              <a:latin typeface="Söhne"/>
            </a:endParaRPr>
          </a:p>
          <a:p>
            <a:pPr marL="1485900" lvl="1" indent="-571500">
              <a:spcAft>
                <a:spcPts val="1200"/>
              </a:spcAft>
              <a:buSzPct val="100000"/>
              <a:buFont typeface="Arial"/>
              <a:buChar char="•"/>
            </a:pPr>
            <a:r>
              <a:rPr lang="en-US" sz="3200" b="1" dirty="0">
                <a:latin typeface="Söhne"/>
              </a:rPr>
              <a:t>Models : </a:t>
            </a:r>
            <a:r>
              <a:rPr lang="en-US" sz="3200" dirty="0">
                <a:latin typeface="Söhne"/>
              </a:rPr>
              <a:t>ChatGPT / Meta-Llama3 (</a:t>
            </a:r>
            <a:r>
              <a:rPr lang="en-US" sz="3200" i="1" dirty="0">
                <a:latin typeface="Söhne"/>
              </a:rPr>
              <a:t>open source</a:t>
            </a:r>
            <a:r>
              <a:rPr lang="en-US" sz="3200" dirty="0">
                <a:latin typeface="Söhne"/>
              </a:rPr>
              <a:t>)</a:t>
            </a:r>
          </a:p>
          <a:p>
            <a:pPr>
              <a:spcAft>
                <a:spcPts val="1200"/>
              </a:spcAft>
              <a:buSzPct val="100000"/>
            </a:pPr>
            <a:endParaRPr lang="en-US" sz="3200" dirty="0">
              <a:latin typeface="Söhne"/>
            </a:endParaRPr>
          </a:p>
          <a:p>
            <a:pPr marL="685800" indent="-685800">
              <a:spcAft>
                <a:spcPts val="1200"/>
              </a:spcAft>
              <a:buSzPct val="100000"/>
              <a:buFont typeface="+mj-lt"/>
              <a:buAutoNum type="arabicPeriod"/>
            </a:pPr>
            <a:endParaRPr lang="en-US" sz="3200" dirty="0">
              <a:latin typeface="Söhne"/>
            </a:endParaRPr>
          </a:p>
          <a:p>
            <a:pPr marL="685800" indent="-685800">
              <a:spcAft>
                <a:spcPts val="1200"/>
              </a:spcAft>
              <a:buSzPct val="100000"/>
              <a:buFont typeface="+mj-lt"/>
              <a:buAutoNum type="arabicPeriod"/>
            </a:pPr>
            <a:endParaRPr lang="en-US" sz="3200" dirty="0">
              <a:latin typeface="Söhne"/>
            </a:endParaRPr>
          </a:p>
        </p:txBody>
      </p:sp>
      <p:pic>
        <p:nvPicPr>
          <p:cNvPr id="13" name="Picture 12">
            <a:extLst>
              <a:ext uri="{FF2B5EF4-FFF2-40B4-BE49-F238E27FC236}">
                <a16:creationId xmlns:a16="http://schemas.microsoft.com/office/drawing/2014/main" id="{CD197623-D272-A07C-ADF5-F0F3CF83FB6E}"/>
              </a:ext>
            </a:extLst>
          </p:cNvPr>
          <p:cNvPicPr>
            <a:picLocks noChangeAspect="1"/>
          </p:cNvPicPr>
          <p:nvPr/>
        </p:nvPicPr>
        <p:blipFill>
          <a:blip r:embed="rId9"/>
          <a:stretch>
            <a:fillRect/>
          </a:stretch>
        </p:blipFill>
        <p:spPr>
          <a:xfrm>
            <a:off x="13562100" y="3412800"/>
            <a:ext cx="4219200" cy="4219200"/>
          </a:xfrm>
          <a:prstGeom prst="rect">
            <a:avLst/>
          </a:prstGeom>
        </p:spPr>
      </p:pic>
      <p:pic>
        <p:nvPicPr>
          <p:cNvPr id="17" name="Picture 16">
            <a:extLst>
              <a:ext uri="{FF2B5EF4-FFF2-40B4-BE49-F238E27FC236}">
                <a16:creationId xmlns:a16="http://schemas.microsoft.com/office/drawing/2014/main" id="{6F87FFF0-3254-4703-9D04-B3A8A87D2B71}"/>
              </a:ext>
            </a:extLst>
          </p:cNvPr>
          <p:cNvPicPr>
            <a:picLocks noChangeAspect="1"/>
          </p:cNvPicPr>
          <p:nvPr/>
        </p:nvPicPr>
        <p:blipFill>
          <a:blip r:embed="rId10"/>
          <a:stretch>
            <a:fillRect/>
          </a:stretch>
        </p:blipFill>
        <p:spPr>
          <a:xfrm>
            <a:off x="6858000" y="7608187"/>
            <a:ext cx="2089276" cy="1855512"/>
          </a:xfrm>
          <a:prstGeom prst="rect">
            <a:avLst/>
          </a:prstGeom>
        </p:spPr>
      </p:pic>
      <p:pic>
        <p:nvPicPr>
          <p:cNvPr id="19" name="Picture 18">
            <a:extLst>
              <a:ext uri="{FF2B5EF4-FFF2-40B4-BE49-F238E27FC236}">
                <a16:creationId xmlns:a16="http://schemas.microsoft.com/office/drawing/2014/main" id="{927FFBAB-7B2B-B6F1-3586-70ACF52CC46B}"/>
              </a:ext>
            </a:extLst>
          </p:cNvPr>
          <p:cNvPicPr>
            <a:picLocks noChangeAspect="1"/>
          </p:cNvPicPr>
          <p:nvPr/>
        </p:nvPicPr>
        <p:blipFill>
          <a:blip r:embed="rId11"/>
          <a:stretch>
            <a:fillRect/>
          </a:stretch>
        </p:blipFill>
        <p:spPr>
          <a:xfrm>
            <a:off x="11453812" y="7583062"/>
            <a:ext cx="1991114" cy="1760261"/>
          </a:xfrm>
          <a:prstGeom prst="rect">
            <a:avLst/>
          </a:prstGeom>
        </p:spPr>
      </p:pic>
      <p:pic>
        <p:nvPicPr>
          <p:cNvPr id="21" name="Picture 20">
            <a:extLst>
              <a:ext uri="{FF2B5EF4-FFF2-40B4-BE49-F238E27FC236}">
                <a16:creationId xmlns:a16="http://schemas.microsoft.com/office/drawing/2014/main" id="{886FF58B-60E4-0BEA-6A5E-B03F70C4034F}"/>
              </a:ext>
            </a:extLst>
          </p:cNvPr>
          <p:cNvPicPr>
            <a:picLocks noChangeAspect="1"/>
          </p:cNvPicPr>
          <p:nvPr/>
        </p:nvPicPr>
        <p:blipFill>
          <a:blip r:embed="rId12"/>
          <a:stretch>
            <a:fillRect/>
          </a:stretch>
        </p:blipFill>
        <p:spPr>
          <a:xfrm>
            <a:off x="9167812" y="8343900"/>
            <a:ext cx="2089277" cy="384426"/>
          </a:xfrm>
          <a:prstGeom prst="rect">
            <a:avLst/>
          </a:prstGeom>
        </p:spPr>
      </p:pic>
      <p:sp>
        <p:nvSpPr>
          <p:cNvPr id="30" name="TextBox 29">
            <a:extLst>
              <a:ext uri="{FF2B5EF4-FFF2-40B4-BE49-F238E27FC236}">
                <a16:creationId xmlns:a16="http://schemas.microsoft.com/office/drawing/2014/main" id="{27D122C6-4264-D4EE-CA83-350BAAB6F53B}"/>
              </a:ext>
            </a:extLst>
          </p:cNvPr>
          <p:cNvSpPr txBox="1"/>
          <p:nvPr/>
        </p:nvSpPr>
        <p:spPr>
          <a:xfrm>
            <a:off x="1447800" y="8242776"/>
            <a:ext cx="1371600" cy="307777"/>
          </a:xfrm>
          <a:prstGeom prst="rect">
            <a:avLst/>
          </a:prstGeom>
          <a:solidFill>
            <a:schemeClr val="bg1"/>
          </a:solidFill>
        </p:spPr>
        <p:txBody>
          <a:bodyPr wrap="square" rtlCol="0">
            <a:spAutoFit/>
          </a:bodyPr>
          <a:lstStyle/>
          <a:p>
            <a:r>
              <a:rPr lang="en-US" sz="1400" dirty="0"/>
              <a:t>Banking</a:t>
            </a:r>
          </a:p>
        </p:txBody>
      </p:sp>
    </p:spTree>
    <p:extLst>
      <p:ext uri="{BB962C8B-B14F-4D97-AF65-F5344CB8AC3E}">
        <p14:creationId xmlns:p14="http://schemas.microsoft.com/office/powerpoint/2010/main" val="2973261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Retrieval-Augmented Generation (RAG)</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4" name="Picture 13">
            <a:extLst>
              <a:ext uri="{FF2B5EF4-FFF2-40B4-BE49-F238E27FC236}">
                <a16:creationId xmlns:a16="http://schemas.microsoft.com/office/drawing/2014/main" id="{FD4D7102-612B-EE82-4CDC-DEF3D8F674B8}"/>
              </a:ext>
            </a:extLst>
          </p:cNvPr>
          <p:cNvPicPr>
            <a:picLocks noChangeAspect="1"/>
          </p:cNvPicPr>
          <p:nvPr/>
        </p:nvPicPr>
        <p:blipFill>
          <a:blip r:embed="rId8"/>
          <a:stretch>
            <a:fillRect/>
          </a:stretch>
        </p:blipFill>
        <p:spPr>
          <a:xfrm>
            <a:off x="901276" y="1707415"/>
            <a:ext cx="16393925" cy="7398608"/>
          </a:xfrm>
          <a:prstGeom prst="rect">
            <a:avLst/>
          </a:prstGeom>
        </p:spPr>
      </p:pic>
      <p:sp>
        <p:nvSpPr>
          <p:cNvPr id="12" name="TextBox 11">
            <a:extLst>
              <a:ext uri="{FF2B5EF4-FFF2-40B4-BE49-F238E27FC236}">
                <a16:creationId xmlns:a16="http://schemas.microsoft.com/office/drawing/2014/main" id="{3F1881D5-7283-6A67-597F-8A3B2AF5364C}"/>
              </a:ext>
            </a:extLst>
          </p:cNvPr>
          <p:cNvSpPr txBox="1"/>
          <p:nvPr/>
        </p:nvSpPr>
        <p:spPr>
          <a:xfrm>
            <a:off x="4476750" y="4873823"/>
            <a:ext cx="1371600" cy="307777"/>
          </a:xfrm>
          <a:prstGeom prst="rect">
            <a:avLst/>
          </a:prstGeom>
          <a:solidFill>
            <a:schemeClr val="bg1"/>
          </a:solidFill>
        </p:spPr>
        <p:txBody>
          <a:bodyPr wrap="square" rtlCol="0">
            <a:spAutoFit/>
          </a:bodyPr>
          <a:lstStyle/>
          <a:p>
            <a:r>
              <a:rPr lang="en-US" sz="1400" dirty="0"/>
              <a:t>Banking</a:t>
            </a:r>
          </a:p>
        </p:txBody>
      </p:sp>
    </p:spTree>
    <p:extLst>
      <p:ext uri="{BB962C8B-B14F-4D97-AF65-F5344CB8AC3E}">
        <p14:creationId xmlns:p14="http://schemas.microsoft.com/office/powerpoint/2010/main" val="2144192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Retrieval-Augmented Generation (RAG)</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Google Shape;139;p19">
            <a:extLst>
              <a:ext uri="{FF2B5EF4-FFF2-40B4-BE49-F238E27FC236}">
                <a16:creationId xmlns:a16="http://schemas.microsoft.com/office/drawing/2014/main" id="{5C2EA0F7-D164-596C-7C50-ABE9A5B6FFF6}"/>
              </a:ext>
            </a:extLst>
          </p:cNvPr>
          <p:cNvSpPr txBox="1">
            <a:spLocks/>
          </p:cNvSpPr>
          <p:nvPr/>
        </p:nvSpPr>
        <p:spPr>
          <a:xfrm>
            <a:off x="875362" y="1759939"/>
            <a:ext cx="17012588" cy="8107962"/>
          </a:xfrm>
          <a:prstGeom prst="rect">
            <a:avLst/>
          </a:prstGeom>
        </p:spPr>
        <p:txBody>
          <a:bodyPr spcFirstLastPara="1" vert="horz" wrap="square" lIns="137150" tIns="68550" rIns="137150" bIns="68550" rtlCol="0" anchor="t" anchorCtr="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9400" indent="0">
              <a:buFont typeface="Arial" pitchFamily="34" charset="0"/>
              <a:buNone/>
            </a:pPr>
            <a:r>
              <a:rPr lang="en-US" b="1" dirty="0">
                <a:solidFill>
                  <a:srgbClr val="0D0D0D"/>
                </a:solidFill>
                <a:highlight>
                  <a:srgbClr val="FFFFFF"/>
                </a:highlight>
                <a:latin typeface="Söhne"/>
              </a:rPr>
              <a:t>1. Overview of RAG:</a:t>
            </a:r>
            <a:endParaRPr lang="en-US" dirty="0">
              <a:solidFill>
                <a:srgbClr val="0D0D0D"/>
              </a:solidFill>
              <a:highlight>
                <a:srgbClr val="FFFFFF"/>
              </a:highlight>
              <a:latin typeface="Söhne"/>
            </a:endParaRPr>
          </a:p>
          <a:p>
            <a:pPr marL="914400" lvl="1" indent="0">
              <a:lnSpc>
                <a:spcPct val="200000"/>
              </a:lnSpc>
              <a:buFont typeface="Arial" pitchFamily="34" charset="0"/>
              <a:buNone/>
            </a:pPr>
            <a:r>
              <a:rPr lang="en-US" sz="3200" dirty="0">
                <a:solidFill>
                  <a:srgbClr val="0D0D0D"/>
                </a:solidFill>
                <a:highlight>
                  <a:srgbClr val="FFFFFF"/>
                </a:highlight>
                <a:latin typeface="Söhne"/>
              </a:rPr>
              <a:t>Enhances responses with contextually relevant data extracted during the generation process.</a:t>
            </a:r>
          </a:p>
          <a:p>
            <a:pPr marL="279400" indent="0">
              <a:buFont typeface="Arial" pitchFamily="34" charset="0"/>
              <a:buNone/>
            </a:pPr>
            <a:r>
              <a:rPr lang="en-US" b="1" dirty="0">
                <a:solidFill>
                  <a:srgbClr val="0D0D0D"/>
                </a:solidFill>
                <a:highlight>
                  <a:srgbClr val="FFFFFF"/>
                </a:highlight>
                <a:latin typeface="Söhne"/>
              </a:rPr>
              <a:t>2. How RAG Works:</a:t>
            </a:r>
          </a:p>
          <a:p>
            <a:pPr marL="914400" lvl="1" indent="0">
              <a:lnSpc>
                <a:spcPct val="200000"/>
              </a:lnSpc>
              <a:buFont typeface="Arial" pitchFamily="34" charset="0"/>
              <a:buNone/>
            </a:pPr>
            <a:r>
              <a:rPr lang="en-US" sz="3200" b="1" dirty="0">
                <a:solidFill>
                  <a:srgbClr val="0D0D0D"/>
                </a:solidFill>
                <a:highlight>
                  <a:srgbClr val="FFFFFF"/>
                </a:highlight>
                <a:latin typeface="Söhne"/>
              </a:rPr>
              <a:t>Retrieval Phase:</a:t>
            </a:r>
            <a:r>
              <a:rPr lang="en-US" sz="3200" dirty="0">
                <a:solidFill>
                  <a:srgbClr val="0D0D0D"/>
                </a:solidFill>
                <a:highlight>
                  <a:srgbClr val="FFFFFF"/>
                </a:highlight>
                <a:latin typeface="Söhne"/>
              </a:rPr>
              <a:t> Queries a large dataset or document corpus to find relevant information.</a:t>
            </a:r>
          </a:p>
          <a:p>
            <a:pPr marL="914400" lvl="1" indent="0">
              <a:lnSpc>
                <a:spcPct val="200000"/>
              </a:lnSpc>
              <a:buFont typeface="Arial" pitchFamily="34" charset="0"/>
              <a:buNone/>
            </a:pPr>
            <a:r>
              <a:rPr lang="en-US" sz="3200" b="1" dirty="0">
                <a:solidFill>
                  <a:srgbClr val="0D0D0D"/>
                </a:solidFill>
                <a:highlight>
                  <a:srgbClr val="FFFFFF"/>
                </a:highlight>
                <a:latin typeface="Söhne"/>
              </a:rPr>
              <a:t>Augmentation Phase:</a:t>
            </a:r>
            <a:r>
              <a:rPr lang="en-US" sz="3200" dirty="0">
                <a:solidFill>
                  <a:srgbClr val="0D0D0D"/>
                </a:solidFill>
                <a:highlight>
                  <a:srgbClr val="FFFFFF"/>
                </a:highlight>
                <a:latin typeface="Söhne"/>
              </a:rPr>
              <a:t> Integrates the retrieved information with the capabilities of a generative model (like GPT) to create detailed, informed responses.</a:t>
            </a:r>
          </a:p>
          <a:p>
            <a:pPr marL="279400" indent="0">
              <a:buFont typeface="Arial" pitchFamily="34" charset="0"/>
              <a:buNone/>
            </a:pPr>
            <a:r>
              <a:rPr lang="en-US" b="1" dirty="0">
                <a:solidFill>
                  <a:srgbClr val="0D0D0D"/>
                </a:solidFill>
                <a:highlight>
                  <a:srgbClr val="FFFFFF"/>
                </a:highlight>
                <a:latin typeface="Söhne"/>
              </a:rPr>
              <a:t>3. Benefits of RAG:</a:t>
            </a:r>
            <a:endParaRPr lang="en-US" dirty="0">
              <a:solidFill>
                <a:srgbClr val="0D0D0D"/>
              </a:solidFill>
              <a:highlight>
                <a:srgbClr val="FFFFFF"/>
              </a:highlight>
              <a:latin typeface="Söhne"/>
            </a:endParaRPr>
          </a:p>
          <a:p>
            <a:pPr marL="914400" lvl="1" indent="0">
              <a:lnSpc>
                <a:spcPct val="200000"/>
              </a:lnSpc>
              <a:buFont typeface="Arial" pitchFamily="34" charset="0"/>
              <a:buNone/>
            </a:pPr>
            <a:r>
              <a:rPr lang="en-US" sz="3200" b="1" dirty="0">
                <a:solidFill>
                  <a:srgbClr val="0D0D0D"/>
                </a:solidFill>
                <a:highlight>
                  <a:srgbClr val="FFFFFF"/>
                </a:highlight>
                <a:latin typeface="Söhne"/>
              </a:rPr>
              <a:t>Improved Accuracy:</a:t>
            </a:r>
            <a:r>
              <a:rPr lang="en-US" sz="3200" dirty="0">
                <a:solidFill>
                  <a:srgbClr val="0D0D0D"/>
                </a:solidFill>
                <a:highlight>
                  <a:srgbClr val="FFFFFF"/>
                </a:highlight>
                <a:latin typeface="Söhne"/>
              </a:rPr>
              <a:t> Access to specific data during generation leads to more accurate and relevant outputs.</a:t>
            </a:r>
          </a:p>
          <a:p>
            <a:pPr marL="914400" lvl="1" indent="0">
              <a:lnSpc>
                <a:spcPct val="200000"/>
              </a:lnSpc>
              <a:buFont typeface="Arial" pitchFamily="34" charset="0"/>
              <a:buNone/>
            </a:pPr>
            <a:r>
              <a:rPr lang="en-US" sz="3200" b="1" dirty="0">
                <a:solidFill>
                  <a:srgbClr val="0D0D0D"/>
                </a:solidFill>
                <a:highlight>
                  <a:srgbClr val="FFFFFF"/>
                </a:highlight>
                <a:latin typeface="Söhne"/>
              </a:rPr>
              <a:t>Context Awareness:</a:t>
            </a:r>
            <a:r>
              <a:rPr lang="en-US" sz="3200" dirty="0">
                <a:solidFill>
                  <a:srgbClr val="0D0D0D"/>
                </a:solidFill>
                <a:highlight>
                  <a:srgbClr val="FFFFFF"/>
                </a:highlight>
                <a:latin typeface="Söhne"/>
              </a:rPr>
              <a:t> Capable of understanding and integrating context, which enhances the depth of interactions.</a:t>
            </a:r>
          </a:p>
          <a:p>
            <a:pPr marL="914400" lvl="1" indent="0">
              <a:lnSpc>
                <a:spcPct val="200000"/>
              </a:lnSpc>
              <a:buFont typeface="Arial" pitchFamily="34" charset="0"/>
              <a:buNone/>
            </a:pPr>
            <a:r>
              <a:rPr lang="en-US" sz="3200" b="1" dirty="0">
                <a:solidFill>
                  <a:srgbClr val="0D0D0D"/>
                </a:solidFill>
                <a:highlight>
                  <a:srgbClr val="FFFFFF"/>
                </a:highlight>
                <a:latin typeface="Söhne"/>
              </a:rPr>
              <a:t>Scalability:</a:t>
            </a:r>
            <a:r>
              <a:rPr lang="en-US" sz="3200" dirty="0">
                <a:solidFill>
                  <a:srgbClr val="0D0D0D"/>
                </a:solidFill>
                <a:highlight>
                  <a:srgbClr val="FFFFFF"/>
                </a:highlight>
                <a:latin typeface="Söhne"/>
              </a:rPr>
              <a:t> Effective in handling large-scale information retrieval and integration with generative processes.</a:t>
            </a:r>
          </a:p>
          <a:p>
            <a:pPr marL="0" indent="0">
              <a:spcBef>
                <a:spcPts val="1600"/>
              </a:spcBef>
              <a:buFont typeface="Arial" pitchFamily="34" charset="0"/>
              <a:buNone/>
            </a:pPr>
            <a:endParaRPr lang="en-US" dirty="0"/>
          </a:p>
        </p:txBody>
      </p:sp>
    </p:spTree>
    <p:extLst>
      <p:ext uri="{BB962C8B-B14F-4D97-AF65-F5344CB8AC3E}">
        <p14:creationId xmlns:p14="http://schemas.microsoft.com/office/powerpoint/2010/main" val="208356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err="1">
                  <a:solidFill>
                    <a:srgbClr val="FFFFFF"/>
                  </a:solidFill>
                  <a:latin typeface="Roboto 1 Bold"/>
                  <a:ea typeface="Roboto 1 Bold"/>
                  <a:cs typeface="Roboto 1 Bold"/>
                  <a:sym typeface="Roboto 1 Bold"/>
                </a:rPr>
                <a:t>Coveo</a:t>
              </a:r>
              <a:r>
                <a:rPr lang="en-US" sz="3212" b="1" dirty="0">
                  <a:solidFill>
                    <a:srgbClr val="FFFFFF"/>
                  </a:solidFill>
                  <a:latin typeface="Roboto 1 Bold"/>
                  <a:ea typeface="Roboto 1 Bold"/>
                  <a:cs typeface="Roboto 1 Bold"/>
                  <a:sym typeface="Roboto 1 Bold"/>
                </a:rPr>
                <a:t> / Elastic Search</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3" name="TextBox 12">
            <a:extLst>
              <a:ext uri="{FF2B5EF4-FFF2-40B4-BE49-F238E27FC236}">
                <a16:creationId xmlns:a16="http://schemas.microsoft.com/office/drawing/2014/main" id="{3AD6FA48-8952-76CD-5C8E-27A4040AA0EC}"/>
              </a:ext>
            </a:extLst>
          </p:cNvPr>
          <p:cNvSpPr txBox="1"/>
          <p:nvPr/>
        </p:nvSpPr>
        <p:spPr>
          <a:xfrm>
            <a:off x="557562" y="2742961"/>
            <a:ext cx="9144000" cy="5823454"/>
          </a:xfrm>
          <a:prstGeom prst="rect">
            <a:avLst/>
          </a:prstGeom>
          <a:noFill/>
        </p:spPr>
        <p:txBody>
          <a:bodyPr wrap="square" rtlCol="0">
            <a:spAutoFit/>
          </a:bodyPr>
          <a:lstStyle/>
          <a:p>
            <a:pPr>
              <a:lnSpc>
                <a:spcPct val="150000"/>
              </a:lnSpc>
            </a:pPr>
            <a:r>
              <a:rPr lang="es-ES" sz="3600" b="1" dirty="0">
                <a:latin typeface="Söhne"/>
              </a:rPr>
              <a:t>      </a:t>
            </a:r>
            <a:r>
              <a:rPr lang="es-ES" sz="3600" b="1" dirty="0" err="1">
                <a:latin typeface="Söhne"/>
              </a:rPr>
              <a:t>Coveo</a:t>
            </a:r>
            <a:endParaRPr lang="es-ES" sz="3600" b="1" dirty="0">
              <a:latin typeface="Söhne"/>
            </a:endParaRPr>
          </a:p>
          <a:p>
            <a:pPr>
              <a:lnSpc>
                <a:spcPct val="150000"/>
              </a:lnSpc>
            </a:pPr>
            <a:endParaRPr lang="es-ES" sz="3600" dirty="0">
              <a:latin typeface="Söhne"/>
            </a:endParaRPr>
          </a:p>
          <a:p>
            <a:pPr marL="571500" indent="-571500">
              <a:lnSpc>
                <a:spcPct val="150000"/>
              </a:lnSpc>
              <a:buFont typeface="Arial" panose="020B0604020202020204" pitchFamily="34" charset="0"/>
              <a:buChar char="•"/>
            </a:pPr>
            <a:r>
              <a:rPr lang="en-US" sz="3600" dirty="0">
                <a:latin typeface="Söhne"/>
              </a:rPr>
              <a:t>Supports Semantic Search with additional cost.</a:t>
            </a:r>
          </a:p>
          <a:p>
            <a:pPr marL="571500" indent="-571500">
              <a:lnSpc>
                <a:spcPct val="150000"/>
              </a:lnSpc>
              <a:buFont typeface="Arial" panose="020B0604020202020204" pitchFamily="34" charset="0"/>
              <a:buChar char="•"/>
            </a:pPr>
            <a:r>
              <a:rPr lang="en-US" sz="3600" b="1" i="1" dirty="0">
                <a:latin typeface="Söhne"/>
              </a:rPr>
              <a:t>Relevance-Augmented Passage Retrieval API (Sept,2024) – new!</a:t>
            </a:r>
          </a:p>
          <a:p>
            <a:pPr marL="571500" indent="-571500">
              <a:lnSpc>
                <a:spcPct val="150000"/>
              </a:lnSpc>
              <a:buFont typeface="Arial" panose="020B0604020202020204" pitchFamily="34" charset="0"/>
              <a:buChar char="•"/>
            </a:pPr>
            <a:r>
              <a:rPr lang="en-US" sz="3600" dirty="0">
                <a:latin typeface="Söhne"/>
              </a:rPr>
              <a:t>Regular API is available.</a:t>
            </a:r>
            <a:endParaRPr lang="en-US" sz="2200" dirty="0"/>
          </a:p>
        </p:txBody>
      </p:sp>
      <p:sp>
        <p:nvSpPr>
          <p:cNvPr id="14" name="TextBox 13">
            <a:extLst>
              <a:ext uri="{FF2B5EF4-FFF2-40B4-BE49-F238E27FC236}">
                <a16:creationId xmlns:a16="http://schemas.microsoft.com/office/drawing/2014/main" id="{F7F07395-2326-D9B5-E308-D047D904D083}"/>
              </a:ext>
            </a:extLst>
          </p:cNvPr>
          <p:cNvSpPr txBox="1"/>
          <p:nvPr/>
        </p:nvSpPr>
        <p:spPr>
          <a:xfrm>
            <a:off x="10244901" y="3002161"/>
            <a:ext cx="8586438" cy="5546455"/>
          </a:xfrm>
          <a:prstGeom prst="rect">
            <a:avLst/>
          </a:prstGeom>
          <a:noFill/>
        </p:spPr>
        <p:txBody>
          <a:bodyPr wrap="square" rtlCol="0">
            <a:spAutoFit/>
          </a:bodyPr>
          <a:lstStyle/>
          <a:p>
            <a:r>
              <a:rPr lang="en-US" sz="3600" b="1" dirty="0">
                <a:latin typeface="Söhne"/>
              </a:rPr>
              <a:t>  Elastic</a:t>
            </a:r>
          </a:p>
          <a:p>
            <a:pPr>
              <a:lnSpc>
                <a:spcPct val="150000"/>
              </a:lnSpc>
            </a:pPr>
            <a:endParaRPr lang="en-US" sz="3600" dirty="0">
              <a:latin typeface="Söhne"/>
            </a:endParaRPr>
          </a:p>
          <a:p>
            <a:pPr marL="571500" indent="-571500">
              <a:lnSpc>
                <a:spcPct val="150000"/>
              </a:lnSpc>
              <a:buFont typeface="Arial" panose="020B0604020202020204" pitchFamily="34" charset="0"/>
              <a:buChar char="•"/>
            </a:pPr>
            <a:r>
              <a:rPr lang="en-US" sz="3600" dirty="0">
                <a:latin typeface="Söhne"/>
              </a:rPr>
              <a:t>It's easy to integrate content using connectors (</a:t>
            </a:r>
            <a:r>
              <a:rPr lang="en-US" sz="3600" dirty="0" err="1">
                <a:latin typeface="Söhne"/>
              </a:rPr>
              <a:t>Sharepoint</a:t>
            </a:r>
            <a:r>
              <a:rPr lang="en-US" sz="3600" dirty="0">
                <a:latin typeface="Söhne"/>
              </a:rPr>
              <a:t>, Google Drive).</a:t>
            </a:r>
          </a:p>
          <a:p>
            <a:pPr marL="571500" indent="-571500">
              <a:lnSpc>
                <a:spcPct val="150000"/>
              </a:lnSpc>
              <a:buFont typeface="Arial" panose="020B0604020202020204" pitchFamily="34" charset="0"/>
              <a:buChar char="•"/>
            </a:pPr>
            <a:r>
              <a:rPr lang="en-US" sz="3600" dirty="0">
                <a:latin typeface="Söhne"/>
              </a:rPr>
              <a:t>Provides an API endpoint for searching.</a:t>
            </a:r>
          </a:p>
          <a:p>
            <a:pPr marL="571500" indent="-571500">
              <a:lnSpc>
                <a:spcPct val="150000"/>
              </a:lnSpc>
              <a:buFont typeface="Arial" panose="020B0604020202020204" pitchFamily="34" charset="0"/>
              <a:buChar char="•"/>
            </a:pPr>
            <a:r>
              <a:rPr lang="en-US" sz="3600" dirty="0">
                <a:latin typeface="Söhne"/>
              </a:rPr>
              <a:t>Provides Semantic Search.</a:t>
            </a:r>
          </a:p>
          <a:p>
            <a:pPr marL="571500" indent="-571500">
              <a:lnSpc>
                <a:spcPct val="150000"/>
              </a:lnSpc>
              <a:buFont typeface="Arial" panose="020B0604020202020204" pitchFamily="34" charset="0"/>
              <a:buChar char="•"/>
            </a:pPr>
            <a:r>
              <a:rPr lang="en-US" sz="3600" dirty="0">
                <a:latin typeface="Söhne"/>
              </a:rPr>
              <a:t>Additional cost.</a:t>
            </a:r>
          </a:p>
        </p:txBody>
      </p:sp>
      <p:pic>
        <p:nvPicPr>
          <p:cNvPr id="15" name="Picture 14">
            <a:extLst>
              <a:ext uri="{FF2B5EF4-FFF2-40B4-BE49-F238E27FC236}">
                <a16:creationId xmlns:a16="http://schemas.microsoft.com/office/drawing/2014/main" id="{20733BD7-3074-82A9-3A7F-5B8213EAF622}"/>
              </a:ext>
            </a:extLst>
          </p:cNvPr>
          <p:cNvPicPr>
            <a:picLocks noChangeAspect="1"/>
          </p:cNvPicPr>
          <p:nvPr/>
        </p:nvPicPr>
        <p:blipFill>
          <a:blip r:embed="rId8"/>
          <a:stretch>
            <a:fillRect/>
          </a:stretch>
        </p:blipFill>
        <p:spPr>
          <a:xfrm>
            <a:off x="-113056" y="2677336"/>
            <a:ext cx="1341236" cy="1234548"/>
          </a:xfrm>
          <a:prstGeom prst="rect">
            <a:avLst/>
          </a:prstGeom>
        </p:spPr>
      </p:pic>
      <p:pic>
        <p:nvPicPr>
          <p:cNvPr id="16" name="Picture 15">
            <a:extLst>
              <a:ext uri="{FF2B5EF4-FFF2-40B4-BE49-F238E27FC236}">
                <a16:creationId xmlns:a16="http://schemas.microsoft.com/office/drawing/2014/main" id="{A8F4859A-0F41-9D26-5310-35F61D9BF8FA}"/>
              </a:ext>
            </a:extLst>
          </p:cNvPr>
          <p:cNvPicPr>
            <a:picLocks noChangeAspect="1"/>
          </p:cNvPicPr>
          <p:nvPr/>
        </p:nvPicPr>
        <p:blipFill>
          <a:blip r:embed="rId9"/>
          <a:stretch>
            <a:fillRect/>
          </a:stretch>
        </p:blipFill>
        <p:spPr>
          <a:xfrm>
            <a:off x="9296400" y="2753544"/>
            <a:ext cx="1150720" cy="1158340"/>
          </a:xfrm>
          <a:prstGeom prst="rect">
            <a:avLst/>
          </a:prstGeom>
        </p:spPr>
      </p:pic>
      <p:pic>
        <p:nvPicPr>
          <p:cNvPr id="17" name="Picture 16">
            <a:extLst>
              <a:ext uri="{FF2B5EF4-FFF2-40B4-BE49-F238E27FC236}">
                <a16:creationId xmlns:a16="http://schemas.microsoft.com/office/drawing/2014/main" id="{0BE39A1A-94F2-E414-1BA9-1C0E06924FEA}"/>
              </a:ext>
            </a:extLst>
          </p:cNvPr>
          <p:cNvPicPr>
            <a:picLocks noChangeAspect="1"/>
          </p:cNvPicPr>
          <p:nvPr/>
        </p:nvPicPr>
        <p:blipFill>
          <a:blip r:embed="rId10"/>
          <a:stretch>
            <a:fillRect/>
          </a:stretch>
        </p:blipFill>
        <p:spPr>
          <a:xfrm>
            <a:off x="6162722" y="7042070"/>
            <a:ext cx="3538840" cy="2793132"/>
          </a:xfrm>
          <a:prstGeom prst="rect">
            <a:avLst/>
          </a:prstGeom>
        </p:spPr>
      </p:pic>
    </p:spTree>
    <p:extLst>
      <p:ext uri="{BB962C8B-B14F-4D97-AF65-F5344CB8AC3E}">
        <p14:creationId xmlns:p14="http://schemas.microsoft.com/office/powerpoint/2010/main" val="2494296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Lexical  Search (traditional)</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58" name="Google Shape;158;p22"/>
          <p:cNvPicPr preferRelativeResize="0"/>
          <p:nvPr/>
        </p:nvPicPr>
        <p:blipFill>
          <a:blip r:embed="rId8">
            <a:alphaModFix/>
          </a:blip>
          <a:stretch>
            <a:fillRect/>
          </a:stretch>
        </p:blipFill>
        <p:spPr>
          <a:xfrm>
            <a:off x="304801" y="1786200"/>
            <a:ext cx="17243290" cy="8195996"/>
          </a:xfrm>
          <a:prstGeom prst="rect">
            <a:avLst/>
          </a:prstGeom>
          <a:noFill/>
          <a:ln>
            <a:noFill/>
          </a:ln>
        </p:spPr>
      </p:pic>
    </p:spTree>
    <p:extLst>
      <p:ext uri="{BB962C8B-B14F-4D97-AF65-F5344CB8AC3E}">
        <p14:creationId xmlns:p14="http://schemas.microsoft.com/office/powerpoint/2010/main" val="2912510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Semantic Search (beyond keywords)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64" name="Google Shape;164;p23"/>
          <p:cNvPicPr preferRelativeResize="0"/>
          <p:nvPr/>
        </p:nvPicPr>
        <p:blipFill>
          <a:blip r:embed="rId8">
            <a:alphaModFix/>
          </a:blip>
          <a:stretch>
            <a:fillRect/>
          </a:stretch>
        </p:blipFill>
        <p:spPr>
          <a:xfrm>
            <a:off x="304800" y="1786201"/>
            <a:ext cx="17424428" cy="8196002"/>
          </a:xfrm>
          <a:prstGeom prst="rect">
            <a:avLst/>
          </a:prstGeom>
          <a:noFill/>
          <a:ln>
            <a:noFill/>
          </a:ln>
        </p:spPr>
      </p:pic>
    </p:spTree>
    <p:extLst>
      <p:ext uri="{BB962C8B-B14F-4D97-AF65-F5344CB8AC3E}">
        <p14:creationId xmlns:p14="http://schemas.microsoft.com/office/powerpoint/2010/main" val="910206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Usage of trained models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024DC2F6-3F57-DDB2-1BF9-EFBD8825DC41}"/>
              </a:ext>
            </a:extLst>
          </p:cNvPr>
          <p:cNvSpPr txBox="1"/>
          <p:nvPr/>
        </p:nvSpPr>
        <p:spPr>
          <a:xfrm>
            <a:off x="1417320" y="2087881"/>
            <a:ext cx="11441880" cy="4955203"/>
          </a:xfrm>
          <a:prstGeom prst="rect">
            <a:avLst/>
          </a:prstGeom>
          <a:noFill/>
        </p:spPr>
        <p:txBody>
          <a:bodyPr wrap="square" rtlCol="0">
            <a:spAutoFit/>
          </a:bodyPr>
          <a:lstStyle/>
          <a:p>
            <a:pPr algn="l"/>
            <a:r>
              <a:rPr lang="en-US" sz="2800" b="1" dirty="0">
                <a:solidFill>
                  <a:srgbClr val="0D0D0D"/>
                </a:solidFill>
                <a:highlight>
                  <a:srgbClr val="FFFFFF"/>
                </a:highlight>
                <a:latin typeface="Söhne"/>
              </a:rPr>
              <a:t>Evaluation of Usage of  </a:t>
            </a:r>
          </a:p>
          <a:p>
            <a:pPr algn="l"/>
            <a:endParaRPr lang="en-US" sz="2800" b="1" dirty="0">
              <a:solidFill>
                <a:srgbClr val="0D0D0D"/>
              </a:solidFill>
              <a:highlight>
                <a:srgbClr val="FFFFFF"/>
              </a:highlight>
              <a:latin typeface="Söhne"/>
            </a:endParaRPr>
          </a:p>
          <a:p>
            <a:pPr algn="l"/>
            <a:r>
              <a:rPr lang="en-US" sz="2800" b="1" dirty="0">
                <a:solidFill>
                  <a:srgbClr val="0D0D0D"/>
                </a:solidFill>
                <a:highlight>
                  <a:srgbClr val="FFFFFF"/>
                </a:highlight>
                <a:latin typeface="Söhne"/>
              </a:rPr>
              <a:t>ChatGPT:</a:t>
            </a:r>
            <a:r>
              <a:rPr lang="en-US" sz="2800" dirty="0">
                <a:solidFill>
                  <a:srgbClr val="0D0D0D"/>
                </a:solidFill>
                <a:highlight>
                  <a:srgbClr val="FFFFFF"/>
                </a:highlight>
                <a:latin typeface="Söhne"/>
              </a:rPr>
              <a:t> Provides API Endpoint , most common used, </a:t>
            </a:r>
            <a:r>
              <a:rPr lang="en-US" sz="2800" b="1" i="1" dirty="0">
                <a:solidFill>
                  <a:srgbClr val="0D0D0D"/>
                </a:solidFill>
                <a:highlight>
                  <a:srgbClr val="FFFFFF"/>
                </a:highlight>
                <a:latin typeface="Söhne"/>
              </a:rPr>
              <a:t>There is a price involved in the number of calls</a:t>
            </a:r>
          </a:p>
          <a:p>
            <a:pPr algn="l">
              <a:buFont typeface="Arial" panose="020B0604020202020204" pitchFamily="34" charset="0"/>
              <a:buChar char="•"/>
            </a:pPr>
            <a:endParaRPr lang="en-US" sz="2800" dirty="0">
              <a:solidFill>
                <a:srgbClr val="0D0D0D"/>
              </a:solidFill>
              <a:highlight>
                <a:srgbClr val="FFFFFF"/>
              </a:highlight>
              <a:latin typeface="Söhne"/>
            </a:endParaRPr>
          </a:p>
          <a:p>
            <a:pPr algn="l"/>
            <a:r>
              <a:rPr lang="en-US" sz="2800" b="1" dirty="0">
                <a:solidFill>
                  <a:srgbClr val="0D0D0D"/>
                </a:solidFill>
                <a:highlight>
                  <a:srgbClr val="FFFFFF"/>
                </a:highlight>
                <a:latin typeface="Söhne"/>
              </a:rPr>
              <a:t>META LLAMA 3: </a:t>
            </a:r>
            <a:r>
              <a:rPr lang="en-US" sz="2800" dirty="0">
                <a:solidFill>
                  <a:srgbClr val="0D0D0D"/>
                </a:solidFill>
                <a:highlight>
                  <a:srgbClr val="FFFFFF"/>
                </a:highlight>
                <a:latin typeface="Söhne"/>
              </a:rPr>
              <a:t>Developed by Meta, this </a:t>
            </a:r>
            <a:r>
              <a:rPr lang="en-US" sz="2800" b="1" dirty="0">
                <a:solidFill>
                  <a:srgbClr val="0D0D0D"/>
                </a:solidFill>
                <a:highlight>
                  <a:srgbClr val="FFFFFF"/>
                </a:highlight>
                <a:latin typeface="Söhne"/>
              </a:rPr>
              <a:t>open-source AI model </a:t>
            </a:r>
            <a:r>
              <a:rPr lang="en-US" sz="2800" dirty="0">
                <a:solidFill>
                  <a:srgbClr val="0D0D0D"/>
                </a:solidFill>
                <a:highlight>
                  <a:srgbClr val="FFFFFF"/>
                </a:highlight>
                <a:latin typeface="Söhne"/>
              </a:rPr>
              <a:t>can be used locally for free and also offers an API endpoint. </a:t>
            </a:r>
          </a:p>
          <a:p>
            <a:pPr algn="l"/>
            <a:endParaRPr lang="en-US" sz="3600" b="1" dirty="0">
              <a:solidFill>
                <a:srgbClr val="0D0D0D"/>
              </a:solidFill>
              <a:highlight>
                <a:srgbClr val="FFFFFF"/>
              </a:highlight>
              <a:latin typeface="Söhne"/>
            </a:endParaRPr>
          </a:p>
          <a:p>
            <a:pPr algn="l"/>
            <a:endParaRPr lang="en-US" sz="2800" b="1" i="1" dirty="0">
              <a:solidFill>
                <a:srgbClr val="0D0D0D"/>
              </a:solidFill>
              <a:highlight>
                <a:srgbClr val="FFFFFF"/>
              </a:highlight>
              <a:latin typeface="Söhne"/>
            </a:endParaRPr>
          </a:p>
          <a:p>
            <a:pPr algn="l"/>
            <a:r>
              <a:rPr lang="en-US" sz="2800" b="1" i="1" dirty="0">
                <a:solidFill>
                  <a:srgbClr val="0D0D0D"/>
                </a:solidFill>
                <a:highlight>
                  <a:srgbClr val="FFFFFF"/>
                </a:highlight>
                <a:latin typeface="Söhne"/>
              </a:rPr>
              <a:t>Llama 3.1 was recently released on July 23, 2024, and is also available on Amazon Bedrock.</a:t>
            </a:r>
            <a:endParaRPr lang="en-US" sz="2800" b="1" i="1" dirty="0"/>
          </a:p>
        </p:txBody>
      </p:sp>
      <p:pic>
        <p:nvPicPr>
          <p:cNvPr id="13" name="Picture 12" descr="How to Install and Deploy LLaMA 3 Into Production?">
            <a:extLst>
              <a:ext uri="{FF2B5EF4-FFF2-40B4-BE49-F238E27FC236}">
                <a16:creationId xmlns:a16="http://schemas.microsoft.com/office/drawing/2014/main" id="{331559CC-B65E-1FDA-8342-07B59028E0D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920" r="3920"/>
          <a:stretch/>
        </p:blipFill>
        <p:spPr bwMode="auto">
          <a:xfrm>
            <a:off x="13587298" y="4789363"/>
            <a:ext cx="3376460" cy="2089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4" descr="Chatbot AI ChatGPT i koktajl Heavenly Sipper - Dunder.Store - Alkohole  Online">
            <a:extLst>
              <a:ext uri="{FF2B5EF4-FFF2-40B4-BE49-F238E27FC236}">
                <a16:creationId xmlns:a16="http://schemas.microsoft.com/office/drawing/2014/main" id="{199B55AD-D7E5-EDEC-B50A-3EED48CBA54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25732" y="2018725"/>
            <a:ext cx="3438024" cy="2089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a:extLst>
              <a:ext uri="{FF2B5EF4-FFF2-40B4-BE49-F238E27FC236}">
                <a16:creationId xmlns:a16="http://schemas.microsoft.com/office/drawing/2014/main" id="{06449CB6-9204-5772-C0F0-01C601779188}"/>
              </a:ext>
            </a:extLst>
          </p:cNvPr>
          <p:cNvPicPr>
            <a:picLocks noChangeAspect="1"/>
          </p:cNvPicPr>
          <p:nvPr/>
        </p:nvPicPr>
        <p:blipFill>
          <a:blip r:embed="rId10"/>
          <a:stretch>
            <a:fillRect/>
          </a:stretch>
        </p:blipFill>
        <p:spPr>
          <a:xfrm>
            <a:off x="13587299" y="7560000"/>
            <a:ext cx="3376458" cy="2419200"/>
          </a:xfrm>
          <a:prstGeom prst="rect">
            <a:avLst/>
          </a:prstGeom>
        </p:spPr>
      </p:pic>
    </p:spTree>
    <p:extLst>
      <p:ext uri="{BB962C8B-B14F-4D97-AF65-F5344CB8AC3E}">
        <p14:creationId xmlns:p14="http://schemas.microsoft.com/office/powerpoint/2010/main" val="233381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First Contact</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24" name="Google Shape;177;p25">
            <a:extLst>
              <a:ext uri="{FF2B5EF4-FFF2-40B4-BE49-F238E27FC236}">
                <a16:creationId xmlns:a16="http://schemas.microsoft.com/office/drawing/2014/main" id="{E081ECFD-A4EF-76A1-58B2-4FE11527A3F5}"/>
              </a:ext>
            </a:extLst>
          </p:cNvPr>
          <p:cNvPicPr preferRelativeResize="0"/>
          <p:nvPr/>
        </p:nvPicPr>
        <p:blipFill>
          <a:blip r:embed="rId8">
            <a:alphaModFix/>
          </a:blip>
          <a:stretch>
            <a:fillRect/>
          </a:stretch>
        </p:blipFill>
        <p:spPr>
          <a:xfrm>
            <a:off x="12496473" y="9029700"/>
            <a:ext cx="5036760" cy="740700"/>
          </a:xfrm>
          <a:prstGeom prst="rect">
            <a:avLst/>
          </a:prstGeom>
          <a:noFill/>
          <a:ln>
            <a:noFill/>
          </a:ln>
        </p:spPr>
      </p:pic>
      <p:sp>
        <p:nvSpPr>
          <p:cNvPr id="25" name="TextBox 24">
            <a:extLst>
              <a:ext uri="{FF2B5EF4-FFF2-40B4-BE49-F238E27FC236}">
                <a16:creationId xmlns:a16="http://schemas.microsoft.com/office/drawing/2014/main" id="{01E2B7C6-B8DC-1F32-2FEA-6FEA26D0F965}"/>
              </a:ext>
            </a:extLst>
          </p:cNvPr>
          <p:cNvSpPr txBox="1"/>
          <p:nvPr/>
        </p:nvSpPr>
        <p:spPr>
          <a:xfrm>
            <a:off x="457394" y="1445592"/>
            <a:ext cx="13563406" cy="3724096"/>
          </a:xfrm>
          <a:prstGeom prst="rect">
            <a:avLst/>
          </a:prstGeom>
          <a:noFill/>
        </p:spPr>
        <p:txBody>
          <a:bodyPr wrap="square" rtlCol="0">
            <a:spAutoFit/>
          </a:bodyPr>
          <a:lstStyle/>
          <a:p>
            <a:r>
              <a:rPr lang="en-US" sz="3600" b="1" dirty="0">
                <a:latin typeface="Söhne"/>
              </a:rPr>
              <a:t>LM Studio:</a:t>
            </a:r>
          </a:p>
          <a:p>
            <a:pPr marL="285750" indent="-285750">
              <a:buFont typeface="Arial" panose="020B0604020202020204" pitchFamily="34" charset="0"/>
              <a:buChar char="•"/>
            </a:pPr>
            <a:r>
              <a:rPr lang="en-US" sz="2800" dirty="0">
                <a:latin typeface="Söhne"/>
              </a:rPr>
              <a:t>User-friendly interface with advanced options for experienced users.</a:t>
            </a:r>
          </a:p>
          <a:p>
            <a:pPr marL="285750" indent="-285750">
              <a:buFont typeface="Arial" panose="020B0604020202020204" pitchFamily="34" charset="0"/>
              <a:buChar char="•"/>
            </a:pPr>
            <a:r>
              <a:rPr lang="en-US" sz="2800" dirty="0">
                <a:latin typeface="Söhne"/>
              </a:rPr>
              <a:t>Visual tools and dashboards.</a:t>
            </a:r>
          </a:p>
          <a:p>
            <a:pPr marL="285750" indent="-285750">
              <a:buFont typeface="Arial" panose="020B0604020202020204" pitchFamily="34" charset="0"/>
              <a:buChar char="•"/>
            </a:pPr>
            <a:r>
              <a:rPr lang="en-US" sz="2800" dirty="0">
                <a:latin typeface="Söhne"/>
              </a:rPr>
              <a:t>Local Inference Server. This feature allows you to host LLMs on your own server, providing unparalleled control and privacy over your AI environment.</a:t>
            </a:r>
          </a:p>
          <a:p>
            <a:pPr marL="285750" indent="-285750">
              <a:buFont typeface="Arial" panose="020B0604020202020204" pitchFamily="34" charset="0"/>
              <a:buChar char="•"/>
            </a:pPr>
            <a:r>
              <a:rPr lang="en-US" sz="2800" dirty="0">
                <a:latin typeface="Söhne"/>
              </a:rPr>
              <a:t>Easy to set up.</a:t>
            </a:r>
          </a:p>
          <a:p>
            <a:pPr marL="285750" indent="-285750">
              <a:buFont typeface="Arial" panose="020B0604020202020204" pitchFamily="34" charset="0"/>
              <a:buChar char="•"/>
            </a:pPr>
            <a:r>
              <a:rPr lang="en-US" sz="2800" dirty="0">
                <a:latin typeface="Söhne"/>
              </a:rPr>
              <a:t>Powered by </a:t>
            </a:r>
            <a:r>
              <a:rPr lang="en-US" sz="2800" dirty="0" err="1">
                <a:latin typeface="Söhne"/>
              </a:rPr>
              <a:t>OpenIA</a:t>
            </a:r>
            <a:r>
              <a:rPr lang="en-US" sz="2800" dirty="0">
                <a:latin typeface="Söhne"/>
              </a:rPr>
              <a:t>.</a:t>
            </a:r>
          </a:p>
          <a:p>
            <a:pPr marL="285750" indent="-285750">
              <a:buFont typeface="Arial" panose="020B0604020202020204" pitchFamily="34" charset="0"/>
              <a:buChar char="•"/>
            </a:pPr>
            <a:r>
              <a:rPr lang="en-US" sz="2800" dirty="0">
                <a:latin typeface="Söhne"/>
              </a:rPr>
              <a:t>Easy access to multiple models (Llama2, Llama3, Phi, and others).</a:t>
            </a:r>
            <a:endParaRPr lang="es-ES" sz="2800" dirty="0">
              <a:latin typeface="Söhne"/>
            </a:endParaRPr>
          </a:p>
        </p:txBody>
      </p:sp>
      <p:sp>
        <p:nvSpPr>
          <p:cNvPr id="27" name="TextBox 26">
            <a:extLst>
              <a:ext uri="{FF2B5EF4-FFF2-40B4-BE49-F238E27FC236}">
                <a16:creationId xmlns:a16="http://schemas.microsoft.com/office/drawing/2014/main" id="{4F337E25-B021-53D5-676F-D2B62712C2D1}"/>
              </a:ext>
            </a:extLst>
          </p:cNvPr>
          <p:cNvSpPr txBox="1"/>
          <p:nvPr/>
        </p:nvSpPr>
        <p:spPr>
          <a:xfrm>
            <a:off x="514544" y="6743700"/>
            <a:ext cx="9753600" cy="1938992"/>
          </a:xfrm>
          <a:prstGeom prst="rect">
            <a:avLst/>
          </a:prstGeom>
          <a:noFill/>
        </p:spPr>
        <p:txBody>
          <a:bodyPr wrap="square" rtlCol="0">
            <a:spAutoFit/>
          </a:bodyPr>
          <a:lstStyle/>
          <a:p>
            <a:r>
              <a:rPr lang="es-ES" sz="3600" b="1" dirty="0" err="1">
                <a:latin typeface="Söhne"/>
              </a:rPr>
              <a:t>Ollama</a:t>
            </a:r>
            <a:r>
              <a:rPr lang="es-ES" sz="3600" b="1" dirty="0">
                <a:latin typeface="Söhne"/>
              </a:rPr>
              <a:t>:</a:t>
            </a:r>
            <a:endParaRPr lang="en-US" sz="3600" b="1" dirty="0">
              <a:latin typeface="Söhne"/>
            </a:endParaRPr>
          </a:p>
          <a:p>
            <a:pPr marL="285750" indent="-285750">
              <a:buFont typeface="Arial" panose="020B0604020202020204" pitchFamily="34" charset="0"/>
              <a:buChar char="•"/>
            </a:pPr>
            <a:r>
              <a:rPr lang="en-US" sz="2800" dirty="0">
                <a:latin typeface="Söhne"/>
              </a:rPr>
              <a:t>Open source tool for running LLMs.</a:t>
            </a:r>
          </a:p>
          <a:p>
            <a:pPr marL="285750" indent="-285750">
              <a:buFont typeface="Arial" panose="020B0604020202020204" pitchFamily="34" charset="0"/>
              <a:buChar char="•"/>
            </a:pPr>
            <a:r>
              <a:rPr lang="en-US" sz="2800" dirty="0">
                <a:latin typeface="Söhne"/>
              </a:rPr>
              <a:t>Often associated with "</a:t>
            </a:r>
            <a:r>
              <a:rPr lang="en-US" sz="2800" dirty="0" err="1">
                <a:latin typeface="Söhne"/>
              </a:rPr>
              <a:t>LangChain</a:t>
            </a:r>
            <a:r>
              <a:rPr lang="en-US" sz="2800" dirty="0">
                <a:latin typeface="Söhne"/>
              </a:rPr>
              <a:t>" combined (Python).</a:t>
            </a:r>
          </a:p>
          <a:p>
            <a:pPr marL="285750" indent="-285750">
              <a:buFont typeface="Arial" panose="020B0604020202020204" pitchFamily="34" charset="0"/>
              <a:buChar char="•"/>
            </a:pPr>
            <a:r>
              <a:rPr lang="en-US" sz="2800" dirty="0">
                <a:latin typeface="Söhne"/>
              </a:rPr>
              <a:t>Command line.</a:t>
            </a:r>
            <a:endParaRPr lang="es-ES" sz="2800" dirty="0">
              <a:latin typeface="Söhne"/>
            </a:endParaRPr>
          </a:p>
        </p:txBody>
      </p:sp>
      <p:pic>
        <p:nvPicPr>
          <p:cNvPr id="1026" name="Picture 2" descr="Demo">
            <a:extLst>
              <a:ext uri="{FF2B5EF4-FFF2-40B4-BE49-F238E27FC236}">
                <a16:creationId xmlns:a16="http://schemas.microsoft.com/office/drawing/2014/main" id="{5588C6F3-1F70-9030-1510-3F9043CEFD7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359956" y="3646205"/>
            <a:ext cx="6437312" cy="415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137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ChatGPT 4</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55BCF399-F16F-96F6-160D-0FDD617DA8F5}"/>
              </a:ext>
            </a:extLst>
          </p:cNvPr>
          <p:cNvSpPr txBox="1"/>
          <p:nvPr/>
        </p:nvSpPr>
        <p:spPr>
          <a:xfrm>
            <a:off x="259080" y="1366200"/>
            <a:ext cx="17769840" cy="8217634"/>
          </a:xfrm>
          <a:prstGeom prst="rect">
            <a:avLst/>
          </a:prstGeom>
          <a:noFill/>
        </p:spPr>
        <p:txBody>
          <a:bodyPr wrap="square" rtlCol="0">
            <a:spAutoFit/>
          </a:bodyPr>
          <a:lstStyle/>
          <a:p>
            <a:pPr algn="l">
              <a:buFont typeface="+mj-lt"/>
              <a:buAutoNum type="arabicPeriod"/>
            </a:pPr>
            <a:endParaRPr lang="en-US" sz="2400" b="1" dirty="0">
              <a:solidFill>
                <a:srgbClr val="0D0D0D"/>
              </a:solidFill>
              <a:highlight>
                <a:srgbClr val="FFFFFF"/>
              </a:highlight>
              <a:latin typeface="Söhne"/>
            </a:endParaRPr>
          </a:p>
          <a:p>
            <a:pPr algn="l"/>
            <a:r>
              <a:rPr lang="en-US" sz="3200" b="1" dirty="0">
                <a:solidFill>
                  <a:srgbClr val="0D0D0D"/>
                </a:solidFill>
                <a:highlight>
                  <a:srgbClr val="FFFFFF"/>
                </a:highlight>
                <a:latin typeface="Söhne"/>
              </a:rPr>
              <a:t>GPT-4 Omni : May 13, 2024 </a:t>
            </a:r>
          </a:p>
          <a:p>
            <a:pPr algn="l">
              <a:buFont typeface="+mj-lt"/>
              <a:buAutoNum type="arabicPeriod"/>
            </a:pPr>
            <a:endParaRPr lang="en-US" sz="2400" b="1" dirty="0">
              <a:solidFill>
                <a:srgbClr val="0D0D0D"/>
              </a:solidFill>
              <a:latin typeface="Söhne"/>
            </a:endParaRPr>
          </a:p>
          <a:p>
            <a:pPr algn="l">
              <a:buFont typeface="+mj-lt"/>
              <a:buAutoNum type="arabicPeriod"/>
            </a:pPr>
            <a:r>
              <a:rPr lang="en-US" sz="2400" b="1" dirty="0">
                <a:solidFill>
                  <a:srgbClr val="0D0D0D"/>
                </a:solidFill>
                <a:latin typeface="Söhne"/>
              </a:rPr>
              <a:t>Multimodal Capabilities</a:t>
            </a:r>
            <a:r>
              <a:rPr lang="en-US" sz="2400" dirty="0">
                <a:solidFill>
                  <a:srgbClr val="0D0D0D"/>
                </a:solidFill>
                <a:latin typeface="Söhne"/>
              </a:rPr>
              <a:t>: ChatGPT-4.0 can now understand and generate both text and images, allowing users to upload images and receive detailed analysis or generate new images within the chat interface. This feature is powered by a combination of GPT-4 and DALL-E 3​​​​.</a:t>
            </a:r>
          </a:p>
          <a:p>
            <a:pPr algn="l">
              <a:buFont typeface="+mj-lt"/>
              <a:buAutoNum type="arabicPeriod"/>
            </a:pPr>
            <a:endParaRPr lang="en-US" sz="2400" dirty="0">
              <a:solidFill>
                <a:srgbClr val="0D0D0D"/>
              </a:solidFill>
              <a:latin typeface="Söhne"/>
            </a:endParaRPr>
          </a:p>
          <a:p>
            <a:pPr algn="l">
              <a:buFont typeface="+mj-lt"/>
              <a:buAutoNum type="arabicPeriod"/>
            </a:pPr>
            <a:r>
              <a:rPr lang="en-US" sz="2400" b="1" dirty="0">
                <a:solidFill>
                  <a:srgbClr val="0D0D0D"/>
                </a:solidFill>
                <a:latin typeface="Söhne"/>
              </a:rPr>
              <a:t>Voice Interaction</a:t>
            </a:r>
            <a:r>
              <a:rPr lang="en-US" sz="2400" dirty="0">
                <a:solidFill>
                  <a:srgbClr val="0D0D0D"/>
                </a:solidFill>
                <a:latin typeface="Söhne"/>
              </a:rPr>
              <a:t>: Users can engage in voice conversations with ChatGPT, leveraging advanced voice synthesis technology. This feature supports real-time voice input and output, making interactions more natural and accessible, especially through mobile apps​​​​.</a:t>
            </a:r>
          </a:p>
          <a:p>
            <a:pPr marL="457200" indent="-457200">
              <a:buFont typeface="+mj-lt"/>
              <a:buAutoNum type="arabicPeriod"/>
            </a:pPr>
            <a:endParaRPr lang="en-US" sz="2400" dirty="0">
              <a:solidFill>
                <a:srgbClr val="0D0D0D"/>
              </a:solidFill>
              <a:latin typeface="Söhne"/>
            </a:endParaRPr>
          </a:p>
          <a:p>
            <a:pPr algn="l">
              <a:buFont typeface="+mj-lt"/>
              <a:buAutoNum type="arabicPeriod"/>
            </a:pPr>
            <a:r>
              <a:rPr lang="en-US" sz="2400" b="1" dirty="0">
                <a:solidFill>
                  <a:srgbClr val="0D0D0D"/>
                </a:solidFill>
                <a:latin typeface="Söhne"/>
              </a:rPr>
              <a:t>Real-Time Browsing</a:t>
            </a:r>
            <a:r>
              <a:rPr lang="en-US" sz="2400" dirty="0">
                <a:solidFill>
                  <a:srgbClr val="0D0D0D"/>
                </a:solidFill>
                <a:latin typeface="Söhne"/>
              </a:rPr>
              <a:t>: ChatGPT-4.0 can perform real-time internet searches when necessary, ensuring that responses are based on the latest available data. This feature helps in providing up-to-date information and answers​​.</a:t>
            </a:r>
          </a:p>
          <a:p>
            <a:endParaRPr lang="en-US" sz="2400" dirty="0"/>
          </a:p>
          <a:p>
            <a:r>
              <a:rPr lang="en-US" sz="3200" b="1" dirty="0" err="1">
                <a:solidFill>
                  <a:srgbClr val="0D0D0D"/>
                </a:solidFill>
                <a:highlight>
                  <a:srgbClr val="FFFFFF"/>
                </a:highlight>
                <a:latin typeface="Söhne"/>
              </a:rPr>
              <a:t>OpenIA</a:t>
            </a:r>
            <a:r>
              <a:rPr lang="en-US" sz="3200" b="1" dirty="0">
                <a:solidFill>
                  <a:srgbClr val="0D0D0D"/>
                </a:solidFill>
                <a:highlight>
                  <a:srgbClr val="FFFFFF"/>
                </a:highlight>
                <a:latin typeface="Söhne"/>
              </a:rPr>
              <a:t> o1 : September 12, 2024</a:t>
            </a:r>
          </a:p>
          <a:p>
            <a:endParaRPr lang="en-US" sz="3200" b="1" dirty="0">
              <a:solidFill>
                <a:srgbClr val="0D0D0D"/>
              </a:solidFill>
              <a:highlight>
                <a:srgbClr val="FFFFFF"/>
              </a:highlight>
              <a:latin typeface="Söhne"/>
            </a:endParaRPr>
          </a:p>
          <a:p>
            <a:pPr marL="457200" indent="-457200">
              <a:lnSpc>
                <a:spcPct val="150000"/>
              </a:lnSpc>
              <a:buFont typeface="+mj-lt"/>
              <a:buAutoNum type="arabicPeriod"/>
            </a:pPr>
            <a:r>
              <a:rPr lang="en-US" sz="2400" b="1" dirty="0">
                <a:solidFill>
                  <a:srgbClr val="0D0D0D"/>
                </a:solidFill>
                <a:highlight>
                  <a:srgbClr val="FFFFFF"/>
                </a:highlight>
                <a:latin typeface="Söhne"/>
              </a:rPr>
              <a:t>Model Performance in Sciences</a:t>
            </a:r>
            <a:r>
              <a:rPr lang="en-US" sz="2400" dirty="0">
                <a:solidFill>
                  <a:srgbClr val="0D0D0D"/>
                </a:solidFill>
                <a:highlight>
                  <a:srgbClr val="FFFFFF"/>
                </a:highlight>
                <a:latin typeface="Söhne"/>
              </a:rPr>
              <a:t>: Performs similarly to PhD students on challenging tasks in physics, chemistry, and biology.</a:t>
            </a:r>
          </a:p>
          <a:p>
            <a:pPr marL="457200" indent="-457200">
              <a:lnSpc>
                <a:spcPct val="150000"/>
              </a:lnSpc>
              <a:buFont typeface="+mj-lt"/>
              <a:buAutoNum type="arabicPeriod"/>
            </a:pPr>
            <a:r>
              <a:rPr lang="en-US" sz="2400" b="1" dirty="0">
                <a:solidFill>
                  <a:srgbClr val="0D0D0D"/>
                </a:solidFill>
                <a:highlight>
                  <a:srgbClr val="FFFFFF"/>
                </a:highlight>
                <a:latin typeface="Söhne"/>
              </a:rPr>
              <a:t>Math Abilities</a:t>
            </a:r>
            <a:r>
              <a:rPr lang="en-US" sz="2400" dirty="0">
                <a:solidFill>
                  <a:srgbClr val="0D0D0D"/>
                </a:solidFill>
                <a:highlight>
                  <a:srgbClr val="FFFFFF"/>
                </a:highlight>
                <a:latin typeface="Söhne"/>
              </a:rPr>
              <a:t>: Strong performance in math, scoring 83% on a qualifying exam for the International Mathematics Olympiad (IMO), compared to GPT-4o's 13%.</a:t>
            </a:r>
          </a:p>
          <a:p>
            <a:pPr marL="457200" indent="-457200">
              <a:lnSpc>
                <a:spcPct val="150000"/>
              </a:lnSpc>
              <a:buFont typeface="+mj-lt"/>
              <a:buAutoNum type="arabicPeriod"/>
            </a:pPr>
            <a:r>
              <a:rPr lang="en-US" sz="2400" b="1" dirty="0">
                <a:solidFill>
                  <a:srgbClr val="0D0D0D"/>
                </a:solidFill>
                <a:highlight>
                  <a:srgbClr val="FFFFFF"/>
                </a:highlight>
                <a:latin typeface="Söhne"/>
              </a:rPr>
              <a:t>Coding Skills: </a:t>
            </a:r>
            <a:r>
              <a:rPr lang="en-US" sz="2400" dirty="0">
                <a:solidFill>
                  <a:srgbClr val="0D0D0D"/>
                </a:solidFill>
                <a:highlight>
                  <a:srgbClr val="FFFFFF"/>
                </a:highlight>
                <a:latin typeface="Söhne"/>
              </a:rPr>
              <a:t>Excels in coding, reaching the 89th percentile in </a:t>
            </a:r>
            <a:r>
              <a:rPr lang="en-US" sz="2400" dirty="0" err="1">
                <a:solidFill>
                  <a:srgbClr val="0D0D0D"/>
                </a:solidFill>
                <a:highlight>
                  <a:srgbClr val="FFFFFF"/>
                </a:highlight>
                <a:latin typeface="Söhne"/>
              </a:rPr>
              <a:t>Codeforces</a:t>
            </a:r>
            <a:r>
              <a:rPr lang="en-US" sz="2400" dirty="0">
                <a:solidFill>
                  <a:srgbClr val="0D0D0D"/>
                </a:solidFill>
                <a:highlight>
                  <a:srgbClr val="FFFFFF"/>
                </a:highlight>
                <a:latin typeface="Söhne"/>
              </a:rPr>
              <a:t> </a:t>
            </a:r>
            <a:r>
              <a:rPr lang="en-US" sz="2400">
                <a:solidFill>
                  <a:srgbClr val="0D0D0D"/>
                </a:solidFill>
                <a:highlight>
                  <a:srgbClr val="FFFFFF"/>
                </a:highlight>
                <a:latin typeface="Söhne"/>
              </a:rPr>
              <a:t>competitions.</a:t>
            </a:r>
            <a:endParaRPr lang="en-US" sz="2400" dirty="0"/>
          </a:p>
          <a:p>
            <a:endParaRPr lang="en-US" sz="2400" dirty="0"/>
          </a:p>
        </p:txBody>
      </p:sp>
    </p:spTree>
    <p:extLst>
      <p:ext uri="{BB962C8B-B14F-4D97-AF65-F5344CB8AC3E}">
        <p14:creationId xmlns:p14="http://schemas.microsoft.com/office/powerpoint/2010/main" val="162212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E03C31">
                <a:alpha val="100000"/>
              </a:srgbClr>
            </a:gs>
            <a:gs pos="100000">
              <a:srgbClr val="EDEDE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1028700" y="3703756"/>
            <a:ext cx="7906642" cy="3593782"/>
            <a:chOff x="0" y="-19049"/>
            <a:chExt cx="10542190" cy="4791709"/>
          </a:xfrm>
        </p:grpSpPr>
        <p:sp>
          <p:nvSpPr>
            <p:cNvPr id="3" name="TextBox 3"/>
            <p:cNvSpPr txBox="1"/>
            <p:nvPr/>
          </p:nvSpPr>
          <p:spPr>
            <a:xfrm>
              <a:off x="0" y="-19049"/>
              <a:ext cx="10542190" cy="1846660"/>
            </a:xfrm>
            <a:prstGeom prst="rect">
              <a:avLst/>
            </a:prstGeom>
          </p:spPr>
          <p:txBody>
            <a:bodyPr lIns="0" tIns="0" rIns="0" bIns="0" rtlCol="0" anchor="t">
              <a:spAutoFit/>
            </a:bodyPr>
            <a:lstStyle/>
            <a:p>
              <a:pPr marL="0" lvl="0" indent="0" algn="l">
                <a:lnSpc>
                  <a:spcPts val="10800"/>
                </a:lnSpc>
                <a:spcBef>
                  <a:spcPct val="0"/>
                </a:spcBef>
              </a:pPr>
              <a:r>
                <a:rPr lang="en-US" sz="9000" dirty="0">
                  <a:solidFill>
                    <a:srgbClr val="FFFFFF"/>
                  </a:solidFill>
                  <a:latin typeface="Roboto 2"/>
                  <a:ea typeface="Roboto 2"/>
                  <a:cs typeface="Roboto 2"/>
                  <a:sym typeface="Roboto 2"/>
                </a:rPr>
                <a:t>Use Cases</a:t>
              </a:r>
            </a:p>
          </p:txBody>
        </p:sp>
        <p:sp>
          <p:nvSpPr>
            <p:cNvPr id="4" name="TextBox 4"/>
            <p:cNvSpPr txBox="1"/>
            <p:nvPr/>
          </p:nvSpPr>
          <p:spPr>
            <a:xfrm>
              <a:off x="0" y="4171950"/>
              <a:ext cx="10542190" cy="600710"/>
            </a:xfrm>
            <a:prstGeom prst="rect">
              <a:avLst/>
            </a:prstGeom>
          </p:spPr>
          <p:txBody>
            <a:bodyPr lIns="0" tIns="0" rIns="0" bIns="0" rtlCol="0" anchor="t">
              <a:spAutoFit/>
            </a:bodyPr>
            <a:lstStyle/>
            <a:p>
              <a:pPr algn="l">
                <a:lnSpc>
                  <a:spcPts val="3779"/>
                </a:lnSpc>
              </a:pPr>
              <a:r>
                <a:rPr lang="en-US" sz="2700" dirty="0">
                  <a:solidFill>
                    <a:srgbClr val="FFFFFF"/>
                  </a:solidFill>
                  <a:latin typeface="Roboto 1"/>
                  <a:ea typeface="Roboto 1"/>
                  <a:cs typeface="Roboto 1"/>
                  <a:sym typeface="Roboto 1"/>
                </a:rPr>
                <a:t>Real case scenarios</a:t>
              </a:r>
            </a:p>
          </p:txBody>
        </p:sp>
      </p:grpSp>
      <p:grpSp>
        <p:nvGrpSpPr>
          <p:cNvPr id="5" name="Group 5"/>
          <p:cNvGrpSpPr/>
          <p:nvPr/>
        </p:nvGrpSpPr>
        <p:grpSpPr>
          <a:xfrm rot="911717">
            <a:off x="1151663" y="879561"/>
            <a:ext cx="3386304" cy="2614968"/>
            <a:chOff x="0" y="0"/>
            <a:chExt cx="4515072" cy="3486625"/>
          </a:xfrm>
        </p:grpSpPr>
        <p:sp>
          <p:nvSpPr>
            <p:cNvPr id="6" name="Freeform 6"/>
            <p:cNvSpPr/>
            <p:nvPr/>
          </p:nvSpPr>
          <p:spPr>
            <a:xfrm rot="-911717">
              <a:off x="1181265" y="347054"/>
              <a:ext cx="3020638" cy="2792517"/>
            </a:xfrm>
            <a:custGeom>
              <a:avLst/>
              <a:gdLst/>
              <a:ahLst/>
              <a:cxnLst/>
              <a:rect l="l" t="t" r="r" b="b"/>
              <a:pathLst>
                <a:path w="3020638" h="2792517">
                  <a:moveTo>
                    <a:pt x="0" y="0"/>
                  </a:moveTo>
                  <a:lnTo>
                    <a:pt x="3020637" y="0"/>
                  </a:lnTo>
                  <a:lnTo>
                    <a:pt x="3020637" y="2792517"/>
                  </a:lnTo>
                  <a:lnTo>
                    <a:pt x="0" y="2792517"/>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7" name="TextBox 7"/>
            <p:cNvSpPr txBox="1"/>
            <p:nvPr/>
          </p:nvSpPr>
          <p:spPr>
            <a:xfrm rot="-2842804">
              <a:off x="2944858" y="2313525"/>
              <a:ext cx="970453" cy="434981"/>
            </a:xfrm>
            <a:prstGeom prst="rect">
              <a:avLst/>
            </a:prstGeom>
          </p:spPr>
          <p:txBody>
            <a:bodyPr lIns="0" tIns="0" rIns="0" bIns="0" rtlCol="0" anchor="t">
              <a:spAutoFit/>
            </a:bodyPr>
            <a:lstStyle/>
            <a:p>
              <a:pPr algn="ctr">
                <a:lnSpc>
                  <a:spcPts val="2292"/>
                </a:lnSpc>
              </a:pPr>
              <a:r>
                <a:rPr lang="en-US" sz="1637">
                  <a:solidFill>
                    <a:srgbClr val="EE3524"/>
                  </a:solidFill>
                  <a:latin typeface="Roboto 2"/>
                  <a:ea typeface="Roboto 2"/>
                  <a:cs typeface="Roboto 2"/>
                  <a:sym typeface="Roboto 2"/>
                </a:rPr>
                <a:t>SUGCZ</a:t>
              </a:r>
            </a:p>
          </p:txBody>
        </p:sp>
        <p:sp>
          <p:nvSpPr>
            <p:cNvPr id="8" name="Freeform 8"/>
            <p:cNvSpPr/>
            <p:nvPr/>
          </p:nvSpPr>
          <p:spPr>
            <a:xfrm>
              <a:off x="0" y="1045900"/>
              <a:ext cx="2043972" cy="2230802"/>
            </a:xfrm>
            <a:custGeom>
              <a:avLst/>
              <a:gdLst/>
              <a:ahLst/>
              <a:cxnLst/>
              <a:rect l="l" t="t" r="r" b="b"/>
              <a:pathLst>
                <a:path w="2043972" h="2230802">
                  <a:moveTo>
                    <a:pt x="0" y="0"/>
                  </a:moveTo>
                  <a:lnTo>
                    <a:pt x="2043972" y="0"/>
                  </a:lnTo>
                  <a:lnTo>
                    <a:pt x="2043972" y="2230802"/>
                  </a:lnTo>
                  <a:lnTo>
                    <a:pt x="0" y="22308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9" name="Freeform 9"/>
            <p:cNvSpPr/>
            <p:nvPr/>
          </p:nvSpPr>
          <p:spPr>
            <a:xfrm>
              <a:off x="200961" y="1175168"/>
              <a:ext cx="1754763" cy="1915158"/>
            </a:xfrm>
            <a:custGeom>
              <a:avLst/>
              <a:gdLst/>
              <a:ahLst/>
              <a:cxnLst/>
              <a:rect l="l" t="t" r="r" b="b"/>
              <a:pathLst>
                <a:path w="1754763" h="1915158">
                  <a:moveTo>
                    <a:pt x="0" y="0"/>
                  </a:moveTo>
                  <a:lnTo>
                    <a:pt x="1754763" y="0"/>
                  </a:lnTo>
                  <a:lnTo>
                    <a:pt x="1754763" y="1915158"/>
                  </a:lnTo>
                  <a:lnTo>
                    <a:pt x="0" y="19151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Chat with the document</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3" name="Picture 12">
            <a:extLst>
              <a:ext uri="{FF2B5EF4-FFF2-40B4-BE49-F238E27FC236}">
                <a16:creationId xmlns:a16="http://schemas.microsoft.com/office/drawing/2014/main" id="{79B65A18-8F7D-DC44-217A-147B7587EDF0}"/>
              </a:ext>
            </a:extLst>
          </p:cNvPr>
          <p:cNvPicPr>
            <a:picLocks noChangeAspect="1"/>
          </p:cNvPicPr>
          <p:nvPr/>
        </p:nvPicPr>
        <p:blipFill>
          <a:blip r:embed="rId8"/>
          <a:stretch>
            <a:fillRect/>
          </a:stretch>
        </p:blipFill>
        <p:spPr>
          <a:xfrm>
            <a:off x="710003" y="1838933"/>
            <a:ext cx="16544706" cy="7989006"/>
          </a:xfrm>
          <a:prstGeom prst="rect">
            <a:avLst/>
          </a:prstGeom>
        </p:spPr>
      </p:pic>
    </p:spTree>
    <p:extLst>
      <p:ext uri="{BB962C8B-B14F-4D97-AF65-F5344CB8AC3E}">
        <p14:creationId xmlns:p14="http://schemas.microsoft.com/office/powerpoint/2010/main" val="2671075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Chat with Favorites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3" name="Picture 12">
            <a:extLst>
              <a:ext uri="{FF2B5EF4-FFF2-40B4-BE49-F238E27FC236}">
                <a16:creationId xmlns:a16="http://schemas.microsoft.com/office/drawing/2014/main" id="{EE3DBAA4-9E41-3CA3-28C8-97AF18F17709}"/>
              </a:ext>
            </a:extLst>
          </p:cNvPr>
          <p:cNvPicPr>
            <a:picLocks noChangeAspect="1"/>
          </p:cNvPicPr>
          <p:nvPr/>
        </p:nvPicPr>
        <p:blipFill>
          <a:blip r:embed="rId8"/>
          <a:stretch>
            <a:fillRect/>
          </a:stretch>
        </p:blipFill>
        <p:spPr>
          <a:xfrm>
            <a:off x="0" y="1484835"/>
            <a:ext cx="18288000" cy="7317330"/>
          </a:xfrm>
          <a:prstGeom prst="rect">
            <a:avLst/>
          </a:prstGeom>
        </p:spPr>
      </p:pic>
    </p:spTree>
    <p:extLst>
      <p:ext uri="{BB962C8B-B14F-4D97-AF65-F5344CB8AC3E}">
        <p14:creationId xmlns:p14="http://schemas.microsoft.com/office/powerpoint/2010/main" val="589080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Shopping Cart</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14" name="Picture 13">
            <a:extLst>
              <a:ext uri="{FF2B5EF4-FFF2-40B4-BE49-F238E27FC236}">
                <a16:creationId xmlns:a16="http://schemas.microsoft.com/office/drawing/2014/main" id="{4D127F35-4A51-CB0B-10C3-15009EEA3791}"/>
              </a:ext>
            </a:extLst>
          </p:cNvPr>
          <p:cNvPicPr>
            <a:picLocks noChangeAspect="1"/>
          </p:cNvPicPr>
          <p:nvPr/>
        </p:nvPicPr>
        <p:blipFill>
          <a:blip r:embed="rId8"/>
          <a:stretch>
            <a:fillRect/>
          </a:stretch>
        </p:blipFill>
        <p:spPr>
          <a:xfrm>
            <a:off x="4476526" y="1668780"/>
            <a:ext cx="9334948" cy="7779124"/>
          </a:xfrm>
          <a:prstGeom prst="rect">
            <a:avLst/>
          </a:prstGeom>
        </p:spPr>
      </p:pic>
      <p:pic>
        <p:nvPicPr>
          <p:cNvPr id="15" name="Picture 14">
            <a:extLst>
              <a:ext uri="{FF2B5EF4-FFF2-40B4-BE49-F238E27FC236}">
                <a16:creationId xmlns:a16="http://schemas.microsoft.com/office/drawing/2014/main" id="{41A274B2-2FAA-89BA-85F5-39A1E722E6EF}"/>
              </a:ext>
            </a:extLst>
          </p:cNvPr>
          <p:cNvPicPr>
            <a:picLocks noChangeAspect="1"/>
          </p:cNvPicPr>
          <p:nvPr/>
        </p:nvPicPr>
        <p:blipFill>
          <a:blip r:embed="rId9"/>
          <a:stretch>
            <a:fillRect/>
          </a:stretch>
        </p:blipFill>
        <p:spPr>
          <a:xfrm>
            <a:off x="10991325" y="6728521"/>
            <a:ext cx="6882686" cy="2810156"/>
          </a:xfrm>
          <a:prstGeom prst="rect">
            <a:avLst/>
          </a:prstGeom>
        </p:spPr>
      </p:pic>
    </p:spTree>
    <p:extLst>
      <p:ext uri="{BB962C8B-B14F-4D97-AF65-F5344CB8AC3E}">
        <p14:creationId xmlns:p14="http://schemas.microsoft.com/office/powerpoint/2010/main" val="1926361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Improve Accessibility</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2440C682-F4F6-BB07-08F6-E1C5718A8BB0}"/>
              </a:ext>
            </a:extLst>
          </p:cNvPr>
          <p:cNvSpPr txBox="1"/>
          <p:nvPr/>
        </p:nvSpPr>
        <p:spPr>
          <a:xfrm>
            <a:off x="411480" y="1691641"/>
            <a:ext cx="9646920" cy="8556188"/>
          </a:xfrm>
          <a:prstGeom prst="rect">
            <a:avLst/>
          </a:prstGeom>
          <a:noFill/>
        </p:spPr>
        <p:txBody>
          <a:bodyPr wrap="square" rtlCol="0">
            <a:spAutoFit/>
          </a:bodyPr>
          <a:lstStyle/>
          <a:p>
            <a:r>
              <a:rPr lang="en-US" sz="3600" b="1" dirty="0">
                <a:solidFill>
                  <a:srgbClr val="0D0D0D"/>
                </a:solidFill>
                <a:latin typeface="Söhne"/>
              </a:rPr>
              <a:t>Improve accessibility </a:t>
            </a:r>
          </a:p>
          <a:p>
            <a:endParaRPr lang="en-US" sz="3600" b="1" dirty="0">
              <a:solidFill>
                <a:srgbClr val="0D0D0D"/>
              </a:solidFill>
              <a:latin typeface="Söhne"/>
              <a:ea typeface="+mn-lt"/>
              <a:cs typeface="+mn-lt"/>
            </a:endParaRPr>
          </a:p>
          <a:p>
            <a:pPr marL="571500" indent="-571500">
              <a:spcAft>
                <a:spcPts val="1200"/>
              </a:spcAft>
              <a:buSzPct val="100000"/>
              <a:buFont typeface="Arial"/>
              <a:buChar char="•"/>
            </a:pPr>
            <a:r>
              <a:rPr lang="en-US" sz="2800" dirty="0">
                <a:latin typeface="Söhne"/>
              </a:rPr>
              <a:t>Generate the Alt Text, based in the Image.</a:t>
            </a:r>
          </a:p>
          <a:p>
            <a:pPr marL="571500" indent="-571500">
              <a:spcAft>
                <a:spcPts val="1200"/>
              </a:spcAft>
              <a:buSzPct val="100000"/>
              <a:buFont typeface="Arial"/>
              <a:buChar char="•"/>
            </a:pPr>
            <a:endParaRPr lang="en-US" sz="3600" dirty="0">
              <a:latin typeface="Söhne"/>
            </a:endParaRPr>
          </a:p>
          <a:p>
            <a:pPr marL="571500" indent="-571500">
              <a:spcAft>
                <a:spcPts val="1200"/>
              </a:spcAft>
              <a:buSzPct val="100000"/>
              <a:buFont typeface="Arial"/>
              <a:buChar char="•"/>
            </a:pPr>
            <a:endParaRPr lang="en-US" sz="2800" dirty="0">
              <a:latin typeface="Söhne"/>
            </a:endParaRPr>
          </a:p>
          <a:p>
            <a:pPr>
              <a:spcAft>
                <a:spcPts val="1200"/>
              </a:spcAft>
              <a:buSzPct val="100000"/>
            </a:pPr>
            <a:r>
              <a:rPr lang="en-US" sz="3600" dirty="0">
                <a:latin typeface="Söhne"/>
              </a:rPr>
              <a:t>What is the Alt Text ?</a:t>
            </a:r>
          </a:p>
          <a:p>
            <a:pPr marL="571500" indent="-571500">
              <a:spcAft>
                <a:spcPts val="1200"/>
              </a:spcAft>
              <a:buSzPct val="100000"/>
              <a:buFont typeface="Arial"/>
              <a:buChar char="•"/>
            </a:pPr>
            <a:r>
              <a:rPr lang="en-US" sz="3600" dirty="0"/>
              <a:t>Alt text (alternative text) is a brief description of an image used by screen readers for accessibility. It's also useful for search engines and when images fail to load.</a:t>
            </a:r>
          </a:p>
          <a:p>
            <a:pPr marL="571500" indent="-571500">
              <a:spcAft>
                <a:spcPts val="1200"/>
              </a:spcAft>
              <a:buSzPct val="100000"/>
              <a:buFont typeface="Arial"/>
              <a:buChar char="•"/>
            </a:pPr>
            <a:endParaRPr lang="en-US" sz="2800" dirty="0">
              <a:latin typeface="Söhne"/>
            </a:endParaRPr>
          </a:p>
          <a:p>
            <a:pPr marL="571500" indent="-571500">
              <a:spcAft>
                <a:spcPts val="1200"/>
              </a:spcAft>
              <a:buSzPct val="100000"/>
              <a:buFont typeface="Arial"/>
              <a:buChar char="•"/>
            </a:pPr>
            <a:endParaRPr lang="en-US" sz="3600" dirty="0">
              <a:latin typeface="Söhne"/>
            </a:endParaRPr>
          </a:p>
          <a:p>
            <a:pPr>
              <a:spcAft>
                <a:spcPts val="1200"/>
              </a:spcAft>
              <a:buSzPct val="100000"/>
            </a:pPr>
            <a:r>
              <a:rPr lang="en-US" sz="3600" dirty="0">
                <a:latin typeface="Söhne"/>
              </a:rPr>
              <a:t>There is a similar feature already in </a:t>
            </a:r>
            <a:r>
              <a:rPr lang="en-US" sz="3600" b="1" dirty="0">
                <a:latin typeface="Söhne"/>
              </a:rPr>
              <a:t>Sitecore Content Hub</a:t>
            </a:r>
          </a:p>
        </p:txBody>
      </p:sp>
      <p:pic>
        <p:nvPicPr>
          <p:cNvPr id="14" name="Picture 13">
            <a:extLst>
              <a:ext uri="{FF2B5EF4-FFF2-40B4-BE49-F238E27FC236}">
                <a16:creationId xmlns:a16="http://schemas.microsoft.com/office/drawing/2014/main" id="{788047D4-F83B-8888-B745-EDD5CCFE8789}"/>
              </a:ext>
            </a:extLst>
          </p:cNvPr>
          <p:cNvPicPr>
            <a:picLocks noChangeAspect="1"/>
          </p:cNvPicPr>
          <p:nvPr/>
        </p:nvPicPr>
        <p:blipFill>
          <a:blip r:embed="rId8"/>
          <a:stretch>
            <a:fillRect/>
          </a:stretch>
        </p:blipFill>
        <p:spPr>
          <a:xfrm>
            <a:off x="11093072" y="2268572"/>
            <a:ext cx="6342628" cy="6342628"/>
          </a:xfrm>
          <a:prstGeom prst="rect">
            <a:avLst/>
          </a:prstGeom>
        </p:spPr>
      </p:pic>
    </p:spTree>
    <p:extLst>
      <p:ext uri="{BB962C8B-B14F-4D97-AF65-F5344CB8AC3E}">
        <p14:creationId xmlns:p14="http://schemas.microsoft.com/office/powerpoint/2010/main" val="3581680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AI for Developers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54D06A01-780A-3BD4-72F4-449F379078CE}"/>
              </a:ext>
            </a:extLst>
          </p:cNvPr>
          <p:cNvSpPr txBox="1"/>
          <p:nvPr/>
        </p:nvSpPr>
        <p:spPr>
          <a:xfrm>
            <a:off x="228600" y="1767841"/>
            <a:ext cx="17815560" cy="7587333"/>
          </a:xfrm>
          <a:prstGeom prst="rect">
            <a:avLst/>
          </a:prstGeom>
          <a:noFill/>
        </p:spPr>
        <p:txBody>
          <a:bodyPr wrap="square" rtlCol="0">
            <a:spAutoFit/>
          </a:bodyPr>
          <a:lstStyle/>
          <a:p>
            <a:r>
              <a:rPr lang="en-US" sz="4000" b="1" dirty="0">
                <a:solidFill>
                  <a:srgbClr val="0D0D0D"/>
                </a:solidFill>
                <a:latin typeface="Söhne"/>
              </a:rPr>
              <a:t>What is GitHub Copilot?</a:t>
            </a:r>
          </a:p>
          <a:p>
            <a:endParaRPr lang="en-US" sz="3600" b="1" dirty="0">
              <a:solidFill>
                <a:srgbClr val="0D0D0D"/>
              </a:solidFill>
              <a:latin typeface="Söhne"/>
              <a:ea typeface="+mn-lt"/>
              <a:cs typeface="+mn-lt"/>
            </a:endParaRPr>
          </a:p>
          <a:p>
            <a:pPr marL="1485900" lvl="1" indent="-571500">
              <a:lnSpc>
                <a:spcPct val="150000"/>
              </a:lnSpc>
              <a:buFont typeface="Arial"/>
              <a:buChar char="•"/>
            </a:pPr>
            <a:r>
              <a:rPr lang="en-US" sz="3200" b="1" dirty="0">
                <a:solidFill>
                  <a:srgbClr val="0D0D0D"/>
                </a:solidFill>
                <a:highlight>
                  <a:srgbClr val="FFFFFF"/>
                </a:highlight>
                <a:latin typeface="Söhne"/>
                <a:ea typeface="+mn-lt"/>
                <a:cs typeface="+mn-lt"/>
              </a:rPr>
              <a:t>AI-powered Code Assistant:</a:t>
            </a:r>
            <a:r>
              <a:rPr lang="en-US" sz="3200" dirty="0">
                <a:solidFill>
                  <a:srgbClr val="0D0D0D"/>
                </a:solidFill>
                <a:highlight>
                  <a:srgbClr val="FFFFFF"/>
                </a:highlight>
                <a:latin typeface="Söhne"/>
                <a:ea typeface="+mn-lt"/>
                <a:cs typeface="+mn-lt"/>
              </a:rPr>
              <a:t> An AI tool developed by GitHub and OpenAI to help developers by suggesting code snippets, entire functions, or completing lines of code.</a:t>
            </a:r>
            <a:endParaRPr lang="en-US" sz="3200" dirty="0">
              <a:latin typeface="Söhne"/>
              <a:ea typeface="+mn-lt"/>
              <a:cs typeface="+mn-lt"/>
            </a:endParaRPr>
          </a:p>
          <a:p>
            <a:pPr marL="1485900" lvl="1" indent="-571500">
              <a:lnSpc>
                <a:spcPct val="150000"/>
              </a:lnSpc>
              <a:buFont typeface="Arial"/>
              <a:buChar char="•"/>
            </a:pPr>
            <a:r>
              <a:rPr lang="en-US" sz="3200" b="1" dirty="0">
                <a:solidFill>
                  <a:srgbClr val="0D0D0D"/>
                </a:solidFill>
                <a:highlight>
                  <a:srgbClr val="FFFFFF"/>
                </a:highlight>
                <a:latin typeface="Söhne"/>
                <a:ea typeface="+mn-lt"/>
                <a:cs typeface="+mn-lt"/>
              </a:rPr>
              <a:t>Seamless Integration:</a:t>
            </a:r>
            <a:r>
              <a:rPr lang="en-US" sz="3200" dirty="0">
                <a:solidFill>
                  <a:srgbClr val="0D0D0D"/>
                </a:solidFill>
                <a:highlight>
                  <a:srgbClr val="FFFFFF"/>
                </a:highlight>
                <a:latin typeface="Söhne"/>
                <a:ea typeface="+mn-lt"/>
                <a:cs typeface="+mn-lt"/>
              </a:rPr>
              <a:t> Works within popular code editors like Visual Studio Code.</a:t>
            </a:r>
            <a:endParaRPr lang="en-US" sz="2400" dirty="0">
              <a:latin typeface="Söhne"/>
              <a:ea typeface="+mn-lt"/>
              <a:cs typeface="+mn-lt"/>
            </a:endParaRPr>
          </a:p>
          <a:p>
            <a:pPr algn="l">
              <a:buFont typeface="Arial" panose="020B0604020202020204" pitchFamily="34" charset="0"/>
              <a:buChar char="•"/>
            </a:pPr>
            <a:endParaRPr lang="en-US" sz="4800" b="1" dirty="0">
              <a:solidFill>
                <a:srgbClr val="0D0D0D"/>
              </a:solidFill>
              <a:highlight>
                <a:srgbClr val="FFFFFF"/>
              </a:highlight>
              <a:latin typeface="Söhne"/>
            </a:endParaRPr>
          </a:p>
          <a:p>
            <a:pPr>
              <a:buSzPct val="100000"/>
            </a:pPr>
            <a:r>
              <a:rPr lang="en-US" sz="3200" b="1" dirty="0">
                <a:latin typeface="Söhne"/>
                <a:ea typeface="+mn-lt"/>
                <a:cs typeface="+mn-lt"/>
              </a:rPr>
              <a:t>Key Features</a:t>
            </a:r>
            <a:endParaRPr lang="en-US" sz="3200" b="1" dirty="0">
              <a:latin typeface="Söhne"/>
              <a:cs typeface="Arial"/>
            </a:endParaRPr>
          </a:p>
          <a:p>
            <a:pPr marL="1485900" lvl="1" indent="-571500">
              <a:lnSpc>
                <a:spcPct val="150000"/>
              </a:lnSpc>
              <a:buSzPct val="100000"/>
              <a:buFont typeface="Arial"/>
              <a:buChar char="•"/>
            </a:pPr>
            <a:r>
              <a:rPr lang="en-US" sz="3200" b="1" dirty="0">
                <a:latin typeface="Söhne"/>
                <a:ea typeface="+mn-lt"/>
                <a:cs typeface="+mn-lt"/>
              </a:rPr>
              <a:t>Autocomplete Code:</a:t>
            </a:r>
            <a:r>
              <a:rPr lang="en-US" sz="3200" dirty="0">
                <a:latin typeface="Söhne"/>
                <a:ea typeface="+mn-lt"/>
                <a:cs typeface="+mn-lt"/>
              </a:rPr>
              <a:t> Predicts and suggests the next lines or blocks of code.</a:t>
            </a:r>
            <a:endParaRPr lang="en-US" sz="3600" dirty="0">
              <a:latin typeface="Söhne"/>
            </a:endParaRPr>
          </a:p>
          <a:p>
            <a:pPr marL="1485900" lvl="1" indent="-571500">
              <a:lnSpc>
                <a:spcPct val="150000"/>
              </a:lnSpc>
              <a:buSzPct val="100000"/>
              <a:buFont typeface="Arial"/>
              <a:buChar char="•"/>
            </a:pPr>
            <a:r>
              <a:rPr lang="en-US" sz="3200" b="1" dirty="0">
                <a:latin typeface="Söhne"/>
                <a:ea typeface="+mn-lt"/>
                <a:cs typeface="+mn-lt"/>
              </a:rPr>
              <a:t>Code Suggestions:</a:t>
            </a:r>
            <a:r>
              <a:rPr lang="en-US" sz="3200" dirty="0">
                <a:latin typeface="Söhne"/>
                <a:ea typeface="+mn-lt"/>
                <a:cs typeface="+mn-lt"/>
              </a:rPr>
              <a:t> Offers suggestions based on context and the code already written.</a:t>
            </a:r>
            <a:endParaRPr lang="en-US" sz="3600" dirty="0">
              <a:latin typeface="Söhne"/>
            </a:endParaRPr>
          </a:p>
          <a:p>
            <a:pPr marL="1485900" lvl="1" indent="-571500">
              <a:lnSpc>
                <a:spcPct val="150000"/>
              </a:lnSpc>
              <a:buSzPct val="100000"/>
              <a:buFont typeface="Arial"/>
              <a:buChar char="•"/>
            </a:pPr>
            <a:r>
              <a:rPr lang="en-US" sz="3200" b="1" dirty="0">
                <a:latin typeface="Söhne"/>
                <a:ea typeface="+mn-lt"/>
                <a:cs typeface="+mn-lt"/>
              </a:rPr>
              <a:t>Multi-language Support:</a:t>
            </a:r>
            <a:r>
              <a:rPr lang="en-US" sz="3200" dirty="0">
                <a:latin typeface="Söhne"/>
                <a:ea typeface="+mn-lt"/>
                <a:cs typeface="+mn-lt"/>
              </a:rPr>
              <a:t> Supports a wide range of programming languages.</a:t>
            </a:r>
            <a:endParaRPr lang="en-US" sz="3600" dirty="0">
              <a:latin typeface="Söhne"/>
            </a:endParaRPr>
          </a:p>
          <a:p>
            <a:pPr marL="1485900" lvl="1" indent="-571500">
              <a:lnSpc>
                <a:spcPct val="150000"/>
              </a:lnSpc>
              <a:buSzPct val="100000"/>
              <a:buFont typeface="Arial"/>
              <a:buChar char="•"/>
            </a:pPr>
            <a:r>
              <a:rPr lang="en-US" sz="3200" b="1" dirty="0">
                <a:latin typeface="Söhne"/>
                <a:ea typeface="+mn-lt"/>
                <a:cs typeface="+mn-lt"/>
              </a:rPr>
              <a:t>Learning from Context:</a:t>
            </a:r>
            <a:r>
              <a:rPr lang="en-US" sz="3200" dirty="0">
                <a:latin typeface="Söhne"/>
                <a:ea typeface="+mn-lt"/>
                <a:cs typeface="+mn-lt"/>
              </a:rPr>
              <a:t> Understands and adapts to the coding style and context of the project.</a:t>
            </a:r>
            <a:endParaRPr lang="en-US" sz="3600" dirty="0">
              <a:latin typeface="Söhne"/>
            </a:endParaRPr>
          </a:p>
        </p:txBody>
      </p:sp>
    </p:spTree>
    <p:extLst>
      <p:ext uri="{BB962C8B-B14F-4D97-AF65-F5344CB8AC3E}">
        <p14:creationId xmlns:p14="http://schemas.microsoft.com/office/powerpoint/2010/main" val="2246761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AI for Marketers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pic>
        <p:nvPicPr>
          <p:cNvPr id="213" name="Google Shape;213;p31"/>
          <p:cNvPicPr preferRelativeResize="0"/>
          <p:nvPr/>
        </p:nvPicPr>
        <p:blipFill>
          <a:blip r:embed="rId8">
            <a:alphaModFix/>
          </a:blip>
          <a:stretch>
            <a:fillRect/>
          </a:stretch>
        </p:blipFill>
        <p:spPr>
          <a:xfrm>
            <a:off x="304801" y="1786201"/>
            <a:ext cx="17678406" cy="2600854"/>
          </a:xfrm>
          <a:prstGeom prst="rect">
            <a:avLst/>
          </a:prstGeom>
          <a:noFill/>
          <a:ln>
            <a:noFill/>
          </a:ln>
        </p:spPr>
      </p:pic>
      <p:pic>
        <p:nvPicPr>
          <p:cNvPr id="214" name="Google Shape;214;p31"/>
          <p:cNvPicPr preferRelativeResize="0"/>
          <p:nvPr/>
        </p:nvPicPr>
        <p:blipFill>
          <a:blip r:embed="rId9">
            <a:alphaModFix/>
          </a:blip>
          <a:stretch>
            <a:fillRect/>
          </a:stretch>
        </p:blipFill>
        <p:spPr>
          <a:xfrm>
            <a:off x="1902001" y="4007298"/>
            <a:ext cx="14146450" cy="8059748"/>
          </a:xfrm>
          <a:prstGeom prst="rect">
            <a:avLst/>
          </a:prstGeom>
          <a:noFill/>
          <a:ln>
            <a:noFill/>
          </a:ln>
        </p:spPr>
      </p:pic>
    </p:spTree>
    <p:extLst>
      <p:ext uri="{BB962C8B-B14F-4D97-AF65-F5344CB8AC3E}">
        <p14:creationId xmlns:p14="http://schemas.microsoft.com/office/powerpoint/2010/main" val="3152116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AI for Content Authors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2" name="TextBox 11">
            <a:extLst>
              <a:ext uri="{FF2B5EF4-FFF2-40B4-BE49-F238E27FC236}">
                <a16:creationId xmlns:a16="http://schemas.microsoft.com/office/drawing/2014/main" id="{65AD3C8B-AE31-B01B-AA5B-6069C877DE41}"/>
              </a:ext>
            </a:extLst>
          </p:cNvPr>
          <p:cNvSpPr txBox="1"/>
          <p:nvPr/>
        </p:nvSpPr>
        <p:spPr>
          <a:xfrm>
            <a:off x="228600" y="1767841"/>
            <a:ext cx="5833800" cy="2862322"/>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Söhne"/>
              </a:rPr>
              <a:t>Check and Fix spelling</a:t>
            </a:r>
          </a:p>
          <a:p>
            <a:pPr marL="571500" indent="-571500">
              <a:buFont typeface="Arial" panose="020B0604020202020204" pitchFamily="34" charset="0"/>
              <a:buChar char="•"/>
            </a:pPr>
            <a:r>
              <a:rPr lang="en-US" sz="3600" dirty="0">
                <a:latin typeface="Söhne"/>
              </a:rPr>
              <a:t>Translator</a:t>
            </a:r>
          </a:p>
          <a:p>
            <a:pPr marL="571500" indent="-571500">
              <a:buFont typeface="Arial" panose="020B0604020202020204" pitchFamily="34" charset="0"/>
              <a:buChar char="•"/>
            </a:pPr>
            <a:r>
              <a:rPr lang="en-US" sz="3600" dirty="0">
                <a:latin typeface="Söhne"/>
              </a:rPr>
              <a:t>Rewrite Text Content</a:t>
            </a:r>
          </a:p>
          <a:p>
            <a:pPr marL="571500" indent="-571500">
              <a:buFont typeface="Arial" panose="020B0604020202020204" pitchFamily="34" charset="0"/>
              <a:buChar char="•"/>
            </a:pPr>
            <a:endParaRPr lang="en-US" sz="3600" dirty="0">
              <a:latin typeface="Söhne"/>
            </a:endParaRPr>
          </a:p>
          <a:p>
            <a:endParaRPr lang="en-US" sz="3600" dirty="0">
              <a:latin typeface="Söhne"/>
            </a:endParaRPr>
          </a:p>
        </p:txBody>
      </p:sp>
      <p:sp>
        <p:nvSpPr>
          <p:cNvPr id="13" name="TextBox 12">
            <a:extLst>
              <a:ext uri="{FF2B5EF4-FFF2-40B4-BE49-F238E27FC236}">
                <a16:creationId xmlns:a16="http://schemas.microsoft.com/office/drawing/2014/main" id="{2FF43245-361B-FB24-1108-07F01E660DE9}"/>
              </a:ext>
            </a:extLst>
          </p:cNvPr>
          <p:cNvSpPr txBox="1"/>
          <p:nvPr/>
        </p:nvSpPr>
        <p:spPr>
          <a:xfrm>
            <a:off x="100800" y="8861680"/>
            <a:ext cx="12091200" cy="646331"/>
          </a:xfrm>
          <a:prstGeom prst="rect">
            <a:avLst/>
          </a:prstGeom>
          <a:noFill/>
        </p:spPr>
        <p:txBody>
          <a:bodyPr wrap="square" rtlCol="0">
            <a:spAutoFit/>
          </a:bodyPr>
          <a:lstStyle/>
          <a:p>
            <a:r>
              <a:rPr lang="en-US" sz="3600" dirty="0"/>
              <a:t>https://github.com/Sitecore-Hackathon/2024-Sitecore-io</a:t>
            </a:r>
          </a:p>
        </p:txBody>
      </p:sp>
      <p:pic>
        <p:nvPicPr>
          <p:cNvPr id="14" name="Picture 13">
            <a:extLst>
              <a:ext uri="{FF2B5EF4-FFF2-40B4-BE49-F238E27FC236}">
                <a16:creationId xmlns:a16="http://schemas.microsoft.com/office/drawing/2014/main" id="{19931ABF-99B0-A45B-C21B-01498C401D95}"/>
              </a:ext>
            </a:extLst>
          </p:cNvPr>
          <p:cNvPicPr>
            <a:picLocks noChangeAspect="1"/>
          </p:cNvPicPr>
          <p:nvPr/>
        </p:nvPicPr>
        <p:blipFill>
          <a:blip r:embed="rId8"/>
          <a:stretch>
            <a:fillRect/>
          </a:stretch>
        </p:blipFill>
        <p:spPr>
          <a:xfrm>
            <a:off x="228601" y="4885448"/>
            <a:ext cx="7782446" cy="3505504"/>
          </a:xfrm>
          <a:prstGeom prst="rect">
            <a:avLst/>
          </a:prstGeom>
        </p:spPr>
      </p:pic>
      <p:pic>
        <p:nvPicPr>
          <p:cNvPr id="15" name="Picture 14">
            <a:extLst>
              <a:ext uri="{FF2B5EF4-FFF2-40B4-BE49-F238E27FC236}">
                <a16:creationId xmlns:a16="http://schemas.microsoft.com/office/drawing/2014/main" id="{8E9E08A8-CC61-3B84-B3FE-63F0F37829BD}"/>
              </a:ext>
            </a:extLst>
          </p:cNvPr>
          <p:cNvPicPr>
            <a:picLocks noChangeAspect="1"/>
          </p:cNvPicPr>
          <p:nvPr/>
        </p:nvPicPr>
        <p:blipFill>
          <a:blip r:embed="rId9"/>
          <a:stretch>
            <a:fillRect/>
          </a:stretch>
        </p:blipFill>
        <p:spPr>
          <a:xfrm>
            <a:off x="8446240" y="2079636"/>
            <a:ext cx="9078480" cy="6311316"/>
          </a:xfrm>
          <a:prstGeom prst="rect">
            <a:avLst/>
          </a:prstGeom>
        </p:spPr>
      </p:pic>
    </p:spTree>
    <p:extLst>
      <p:ext uri="{BB962C8B-B14F-4D97-AF65-F5344CB8AC3E}">
        <p14:creationId xmlns:p14="http://schemas.microsoft.com/office/powerpoint/2010/main" val="1031519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AI for Content Authors</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sp>
        <p:nvSpPr>
          <p:cNvPr id="16" name="TextBox 15">
            <a:extLst>
              <a:ext uri="{FF2B5EF4-FFF2-40B4-BE49-F238E27FC236}">
                <a16:creationId xmlns:a16="http://schemas.microsoft.com/office/drawing/2014/main" id="{2FF43245-361B-FB24-1108-07F01E660DE9}"/>
              </a:ext>
            </a:extLst>
          </p:cNvPr>
          <p:cNvSpPr txBox="1"/>
          <p:nvPr/>
        </p:nvSpPr>
        <p:spPr>
          <a:xfrm>
            <a:off x="576000" y="8956801"/>
            <a:ext cx="16488000" cy="646331"/>
          </a:xfrm>
          <a:prstGeom prst="rect">
            <a:avLst/>
          </a:prstGeom>
          <a:noFill/>
        </p:spPr>
        <p:txBody>
          <a:bodyPr wrap="square" rtlCol="0">
            <a:spAutoFit/>
          </a:bodyPr>
          <a:lstStyle/>
          <a:p>
            <a:r>
              <a:rPr lang="en-US" sz="3600" dirty="0"/>
              <a:t>https://github.com/peplau/Sitecore-GenAI</a:t>
            </a:r>
          </a:p>
        </p:txBody>
      </p:sp>
      <p:pic>
        <p:nvPicPr>
          <p:cNvPr id="1030" name="Picture 6">
            <a:extLst>
              <a:ext uri="{FF2B5EF4-FFF2-40B4-BE49-F238E27FC236}">
                <a16:creationId xmlns:a16="http://schemas.microsoft.com/office/drawing/2014/main" id="{B07AC95A-0CBD-EC1F-D288-F6DD185BB9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3150" y="4133349"/>
            <a:ext cx="12567900" cy="396019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50D6381A-F4D0-0B2C-467C-37DA726CB0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90400" y="2928679"/>
            <a:ext cx="6110324" cy="559882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E5888CE-90F3-50DD-0445-35820A809438}"/>
              </a:ext>
            </a:extLst>
          </p:cNvPr>
          <p:cNvPicPr>
            <a:picLocks noChangeAspect="1"/>
          </p:cNvPicPr>
          <p:nvPr/>
        </p:nvPicPr>
        <p:blipFill>
          <a:blip r:embed="rId10"/>
          <a:stretch>
            <a:fillRect/>
          </a:stretch>
        </p:blipFill>
        <p:spPr>
          <a:xfrm rot="10128869" flipH="1" flipV="1">
            <a:off x="777360" y="1777990"/>
            <a:ext cx="2301372" cy="2301372"/>
          </a:xfrm>
          <a:prstGeom prst="rect">
            <a:avLst/>
          </a:prstGeom>
        </p:spPr>
      </p:pic>
      <p:sp>
        <p:nvSpPr>
          <p:cNvPr id="19" name="TextBox 18">
            <a:extLst>
              <a:ext uri="{FF2B5EF4-FFF2-40B4-BE49-F238E27FC236}">
                <a16:creationId xmlns:a16="http://schemas.microsoft.com/office/drawing/2014/main" id="{22FBA5AA-7D97-9501-F0EB-1C5C73F9DF76}"/>
              </a:ext>
            </a:extLst>
          </p:cNvPr>
          <p:cNvSpPr txBox="1"/>
          <p:nvPr/>
        </p:nvSpPr>
        <p:spPr>
          <a:xfrm>
            <a:off x="3280092" y="1564479"/>
            <a:ext cx="6484724" cy="369332"/>
          </a:xfrm>
          <a:prstGeom prst="rect">
            <a:avLst/>
          </a:prstGeom>
          <a:noFill/>
        </p:spPr>
        <p:txBody>
          <a:bodyPr wrap="square" rtlCol="0">
            <a:spAutoFit/>
          </a:bodyPr>
          <a:lstStyle/>
          <a:p>
            <a:r>
              <a:rPr lang="en-US" b="1" dirty="0"/>
              <a:t>Prompt</a:t>
            </a:r>
            <a:r>
              <a:rPr lang="en-US" dirty="0"/>
              <a:t> : generate an image with the text “</a:t>
            </a:r>
            <a:r>
              <a:rPr lang="en-US" i="1" dirty="0"/>
              <a:t>coming soon”</a:t>
            </a:r>
          </a:p>
        </p:txBody>
      </p:sp>
    </p:spTree>
    <p:extLst>
      <p:ext uri="{BB962C8B-B14F-4D97-AF65-F5344CB8AC3E}">
        <p14:creationId xmlns:p14="http://schemas.microsoft.com/office/powerpoint/2010/main" val="3303629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3" y="-2037"/>
            <a:ext cx="18322470" cy="1162699"/>
            <a:chOff x="0" y="0"/>
            <a:chExt cx="24429960" cy="1550265"/>
          </a:xfrm>
        </p:grpSpPr>
        <p:grpSp>
          <p:nvGrpSpPr>
            <p:cNvPr id="3" name="Group 3"/>
            <p:cNvGrpSpPr/>
            <p:nvPr/>
          </p:nvGrpSpPr>
          <p:grpSpPr>
            <a:xfrm>
              <a:off x="0" y="0"/>
              <a:ext cx="24429960" cy="1550265"/>
              <a:chOff x="0" y="0"/>
              <a:chExt cx="4816593" cy="305649"/>
            </a:xfrm>
          </p:grpSpPr>
          <p:sp>
            <p:nvSpPr>
              <p:cNvPr id="4" name="Freeform 4"/>
              <p:cNvSpPr/>
              <p:nvPr/>
            </p:nvSpPr>
            <p:spPr>
              <a:xfrm>
                <a:off x="0" y="0"/>
                <a:ext cx="4816592" cy="305649"/>
              </a:xfrm>
              <a:custGeom>
                <a:avLst/>
                <a:gdLst/>
                <a:ahLst/>
                <a:cxnLst/>
                <a:rect l="l" t="t" r="r" b="b"/>
                <a:pathLst>
                  <a:path w="4816592" h="305649">
                    <a:moveTo>
                      <a:pt x="0" y="0"/>
                    </a:moveTo>
                    <a:lnTo>
                      <a:pt x="4816592" y="0"/>
                    </a:lnTo>
                    <a:lnTo>
                      <a:pt x="4816592" y="305649"/>
                    </a:lnTo>
                    <a:lnTo>
                      <a:pt x="0" y="305649"/>
                    </a:lnTo>
                    <a:close/>
                  </a:path>
                </a:pathLst>
              </a:custGeom>
              <a:gradFill rotWithShape="1">
                <a:gsLst>
                  <a:gs pos="0">
                    <a:srgbClr val="E03C31">
                      <a:alpha val="100000"/>
                    </a:srgbClr>
                  </a:gs>
                  <a:gs pos="100000">
                    <a:srgbClr val="EDEDED">
                      <a:alpha val="100000"/>
                    </a:srgbClr>
                  </a:gs>
                </a:gsLst>
                <a:lin ang="0"/>
              </a:gradFill>
            </p:spPr>
            <p:txBody>
              <a:bodyPr/>
              <a:lstStyle/>
              <a:p>
                <a:endParaRPr lang="en-CZ"/>
              </a:p>
            </p:txBody>
          </p:sp>
          <p:sp>
            <p:nvSpPr>
              <p:cNvPr id="5" name="TextBox 5"/>
              <p:cNvSpPr txBox="1"/>
              <p:nvPr/>
            </p:nvSpPr>
            <p:spPr>
              <a:xfrm>
                <a:off x="0" y="-57150"/>
                <a:ext cx="4816593" cy="362799"/>
              </a:xfrm>
              <a:prstGeom prst="rect">
                <a:avLst/>
              </a:prstGeom>
            </p:spPr>
            <p:txBody>
              <a:bodyPr lIns="50896" tIns="50896" rIns="50896" bIns="50896" rtlCol="0" anchor="ctr"/>
              <a:lstStyle/>
              <a:p>
                <a:pPr algn="ctr">
                  <a:lnSpc>
                    <a:spcPts val="2800"/>
                  </a:lnSpc>
                </a:pPr>
                <a:endParaRPr/>
              </a:p>
            </p:txBody>
          </p:sp>
        </p:grpSp>
        <p:sp>
          <p:nvSpPr>
            <p:cNvPr id="6" name="TextBox 6"/>
            <p:cNvSpPr txBox="1"/>
            <p:nvPr/>
          </p:nvSpPr>
          <p:spPr>
            <a:xfrm>
              <a:off x="1370863" y="392607"/>
              <a:ext cx="11023600" cy="714384"/>
            </a:xfrm>
            <a:prstGeom prst="rect">
              <a:avLst/>
            </a:prstGeom>
          </p:spPr>
          <p:txBody>
            <a:bodyPr wrap="square" lIns="0" tIns="0" rIns="0" bIns="0" rtlCol="0" anchor="t">
              <a:spAutoFit/>
            </a:bodyPr>
            <a:lstStyle/>
            <a:p>
              <a:pPr algn="l">
                <a:lnSpc>
                  <a:spcPts val="4498"/>
                </a:lnSpc>
              </a:pPr>
              <a:r>
                <a:rPr lang="en-US" sz="3212" b="1" dirty="0">
                  <a:solidFill>
                    <a:srgbClr val="FFFFFF"/>
                  </a:solidFill>
                  <a:latin typeface="Roboto 1 Bold"/>
                  <a:ea typeface="Roboto 1 Bold"/>
                  <a:cs typeface="Roboto 1 Bold"/>
                  <a:sym typeface="Roboto 1 Bold"/>
                </a:rPr>
                <a:t>AI for Everyone!</a:t>
              </a:r>
            </a:p>
          </p:txBody>
        </p:sp>
        <p:sp>
          <p:nvSpPr>
            <p:cNvPr id="7" name="Freeform 7"/>
            <p:cNvSpPr/>
            <p:nvPr/>
          </p:nvSpPr>
          <p:spPr>
            <a:xfrm>
              <a:off x="19660384" y="358653"/>
              <a:ext cx="1012049" cy="935618"/>
            </a:xfrm>
            <a:custGeom>
              <a:avLst/>
              <a:gdLst/>
              <a:ahLst/>
              <a:cxnLst/>
              <a:rect l="l" t="t" r="r" b="b"/>
              <a:pathLst>
                <a:path w="1012049" h="935618">
                  <a:moveTo>
                    <a:pt x="0" y="0"/>
                  </a:moveTo>
                  <a:lnTo>
                    <a:pt x="1012049" y="0"/>
                  </a:lnTo>
                  <a:lnTo>
                    <a:pt x="1012049" y="935618"/>
                  </a:lnTo>
                  <a:lnTo>
                    <a:pt x="0" y="935618"/>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8" name="TextBox 8"/>
            <p:cNvSpPr txBox="1"/>
            <p:nvPr/>
          </p:nvSpPr>
          <p:spPr>
            <a:xfrm rot="-1931086">
              <a:off x="20174304" y="1076127"/>
              <a:ext cx="325145" cy="142498"/>
            </a:xfrm>
            <a:prstGeom prst="rect">
              <a:avLst/>
            </a:prstGeom>
          </p:spPr>
          <p:txBody>
            <a:bodyPr lIns="0" tIns="0" rIns="0" bIns="0" rtlCol="0" anchor="t">
              <a:spAutoFit/>
            </a:bodyPr>
            <a:lstStyle/>
            <a:p>
              <a:pPr algn="ctr">
                <a:lnSpc>
                  <a:spcPts val="768"/>
                </a:lnSpc>
              </a:pPr>
              <a:r>
                <a:rPr lang="en-US" sz="548">
                  <a:solidFill>
                    <a:srgbClr val="FFFFFF"/>
                  </a:solidFill>
                  <a:latin typeface="Roboto 2"/>
                  <a:ea typeface="Roboto 2"/>
                  <a:cs typeface="Roboto 2"/>
                  <a:sym typeface="Roboto 2"/>
                </a:rPr>
                <a:t>SUGCZ</a:t>
              </a:r>
            </a:p>
          </p:txBody>
        </p:sp>
        <p:sp>
          <p:nvSpPr>
            <p:cNvPr id="9" name="Freeform 9"/>
            <p:cNvSpPr/>
            <p:nvPr/>
          </p:nvSpPr>
          <p:spPr>
            <a:xfrm rot="911717">
              <a:off x="19247458" y="441280"/>
              <a:ext cx="684822" cy="747419"/>
            </a:xfrm>
            <a:custGeom>
              <a:avLst/>
              <a:gdLst/>
              <a:ahLst/>
              <a:cxnLst/>
              <a:rect l="l" t="t" r="r" b="b"/>
              <a:pathLst>
                <a:path w="684822" h="747419">
                  <a:moveTo>
                    <a:pt x="0" y="0"/>
                  </a:moveTo>
                  <a:lnTo>
                    <a:pt x="684822" y="0"/>
                  </a:lnTo>
                  <a:lnTo>
                    <a:pt x="684822" y="747418"/>
                  </a:lnTo>
                  <a:lnTo>
                    <a:pt x="0" y="7474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0" name="Freeform 10"/>
            <p:cNvSpPr/>
            <p:nvPr/>
          </p:nvSpPr>
          <p:spPr>
            <a:xfrm rot="911717">
              <a:off x="19316636" y="489874"/>
              <a:ext cx="587924" cy="641664"/>
            </a:xfrm>
            <a:custGeom>
              <a:avLst/>
              <a:gdLst/>
              <a:ahLst/>
              <a:cxnLst/>
              <a:rect l="l" t="t" r="r" b="b"/>
              <a:pathLst>
                <a:path w="587924" h="641664">
                  <a:moveTo>
                    <a:pt x="0" y="0"/>
                  </a:moveTo>
                  <a:lnTo>
                    <a:pt x="587924" y="0"/>
                  </a:lnTo>
                  <a:lnTo>
                    <a:pt x="587924" y="641663"/>
                  </a:lnTo>
                  <a:lnTo>
                    <a:pt x="0" y="6416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sp>
          <p:nvSpPr>
            <p:cNvPr id="11" name="TextBox 11"/>
            <p:cNvSpPr txBox="1"/>
            <p:nvPr/>
          </p:nvSpPr>
          <p:spPr>
            <a:xfrm>
              <a:off x="20909094" y="551905"/>
              <a:ext cx="2448762" cy="557389"/>
            </a:xfrm>
            <a:prstGeom prst="rect">
              <a:avLst/>
            </a:prstGeom>
          </p:spPr>
          <p:txBody>
            <a:bodyPr lIns="0" tIns="0" rIns="0" bIns="0" rtlCol="0" anchor="t">
              <a:spAutoFit/>
            </a:bodyPr>
            <a:lstStyle/>
            <a:p>
              <a:pPr algn="ctr">
                <a:lnSpc>
                  <a:spcPts val="3516"/>
                </a:lnSpc>
              </a:pPr>
              <a:r>
                <a:rPr lang="en-US" sz="2511" b="1">
                  <a:solidFill>
                    <a:srgbClr val="231F20"/>
                  </a:solidFill>
                  <a:latin typeface="Roboto 1 Bold"/>
                  <a:ea typeface="Roboto 1 Bold"/>
                  <a:cs typeface="Roboto 1 Bold"/>
                  <a:sym typeface="Roboto 1 Bold"/>
                </a:rPr>
                <a:t>SUGCZ 2024</a:t>
              </a:r>
            </a:p>
          </p:txBody>
        </p:sp>
      </p:grpSp>
      <p:graphicFrame>
        <p:nvGraphicFramePr>
          <p:cNvPr id="13" name="Table 3">
            <a:extLst>
              <a:ext uri="{FF2B5EF4-FFF2-40B4-BE49-F238E27FC236}">
                <a16:creationId xmlns:a16="http://schemas.microsoft.com/office/drawing/2014/main" id="{E389B031-B650-1FE9-1C26-7BF746E2E835}"/>
              </a:ext>
            </a:extLst>
          </p:cNvPr>
          <p:cNvGraphicFramePr>
            <a:graphicFrameLocks noGrp="1"/>
          </p:cNvGraphicFramePr>
          <p:nvPr/>
        </p:nvGraphicFramePr>
        <p:xfrm>
          <a:off x="533400" y="1758614"/>
          <a:ext cx="16985546" cy="7873289"/>
        </p:xfrm>
        <a:graphic>
          <a:graphicData uri="http://schemas.openxmlformats.org/drawingml/2006/table">
            <a:tbl>
              <a:tblPr/>
              <a:tblGrid>
                <a:gridCol w="8492773">
                  <a:extLst>
                    <a:ext uri="{9D8B030D-6E8A-4147-A177-3AD203B41FA5}">
                      <a16:colId xmlns:a16="http://schemas.microsoft.com/office/drawing/2014/main" val="20000"/>
                    </a:ext>
                  </a:extLst>
                </a:gridCol>
                <a:gridCol w="8492773">
                  <a:extLst>
                    <a:ext uri="{9D8B030D-6E8A-4147-A177-3AD203B41FA5}">
                      <a16:colId xmlns:a16="http://schemas.microsoft.com/office/drawing/2014/main" val="20001"/>
                    </a:ext>
                  </a:extLst>
                </a:gridCol>
              </a:tblGrid>
              <a:tr h="750500">
                <a:tc>
                  <a:txBody>
                    <a:bodyPr/>
                    <a:lstStyle/>
                    <a:p>
                      <a:pPr algn="ctr">
                        <a:lnSpc>
                          <a:spcPts val="3919"/>
                        </a:lnSpc>
                        <a:defRPr/>
                      </a:pPr>
                      <a:r>
                        <a:rPr lang="en-US" sz="2799" b="1" dirty="0">
                          <a:solidFill>
                            <a:srgbClr val="FFFFFF"/>
                          </a:solidFill>
                          <a:latin typeface="Public Sans Bold"/>
                          <a:ea typeface="Public Sans Bold"/>
                          <a:cs typeface="Public Sans Bold"/>
                          <a:sym typeface="Public Sans Bold"/>
                        </a:rPr>
                        <a:t>Role</a:t>
                      </a:r>
                      <a:endParaRPr lang="en-US" sz="1100" dirty="0"/>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03C31"/>
                    </a:solidFill>
                  </a:tcPr>
                </a:tc>
                <a:tc>
                  <a:txBody>
                    <a:bodyPr/>
                    <a:lstStyle/>
                    <a:p>
                      <a:pPr algn="ctr">
                        <a:lnSpc>
                          <a:spcPts val="3919"/>
                        </a:lnSpc>
                        <a:defRPr/>
                      </a:pPr>
                      <a:r>
                        <a:rPr lang="en-US" sz="2799" b="1" dirty="0">
                          <a:solidFill>
                            <a:srgbClr val="FFFFFF"/>
                          </a:solidFill>
                          <a:latin typeface="Public Sans Bold"/>
                          <a:ea typeface="Public Sans Bold"/>
                          <a:cs typeface="Public Sans Bold"/>
                          <a:sym typeface="Public Sans Bold"/>
                        </a:rPr>
                        <a:t>Tool</a:t>
                      </a:r>
                      <a:endParaRPr lang="en-US" sz="1100" dirty="0"/>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03C31"/>
                    </a:solidFill>
                  </a:tcPr>
                </a:tc>
                <a:extLst>
                  <a:ext uri="{0D108BD9-81ED-4DB2-BD59-A6C34878D82A}">
                    <a16:rowId xmlns:a16="http://schemas.microsoft.com/office/drawing/2014/main" val="10000"/>
                  </a:ext>
                </a:extLst>
              </a:tr>
              <a:tr h="1757391">
                <a:tc>
                  <a:txBody>
                    <a:bodyPr/>
                    <a:lstStyle/>
                    <a:p>
                      <a:pPr marL="248286" lvl="1" indent="0" algn="l">
                        <a:lnSpc>
                          <a:spcPts val="3220"/>
                        </a:lnSpc>
                        <a:buFont typeface="Arial"/>
                        <a:buNone/>
                        <a:defRPr/>
                      </a:pPr>
                      <a:r>
                        <a:rPr lang="en-US" sz="3200" b="1" dirty="0">
                          <a:solidFill>
                            <a:srgbClr val="000000"/>
                          </a:solidFill>
                          <a:latin typeface="Public Sans Bold" panose="020B0604020202020204" charset="0"/>
                          <a:ea typeface="Public Sans"/>
                          <a:cs typeface="Public Sans"/>
                          <a:sym typeface="Public Sans"/>
                        </a:rPr>
                        <a:t>End User</a:t>
                      </a:r>
                      <a:endParaRPr lang="en-US" sz="3200" b="1"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indent="0">
                        <a:buFont typeface="Arial" panose="020B0604020202020204" pitchFamily="34" charset="0"/>
                        <a:buNone/>
                      </a:pPr>
                      <a:r>
                        <a:rPr lang="en-US" sz="3200" dirty="0">
                          <a:solidFill>
                            <a:schemeClr val="tx1"/>
                          </a:solidFill>
                          <a:latin typeface="Public Sans Bold" panose="020B0604020202020204" charset="0"/>
                        </a:rPr>
                        <a:t>  Chat with Document/Favorites</a:t>
                      </a: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57391">
                <a:tc>
                  <a:txBody>
                    <a:bodyPr/>
                    <a:lstStyle/>
                    <a:p>
                      <a:pPr marL="248286" lvl="1" indent="0" algn="l">
                        <a:lnSpc>
                          <a:spcPts val="3220"/>
                        </a:lnSpc>
                        <a:buFont typeface="Arial"/>
                        <a:buNone/>
                        <a:defRPr/>
                      </a:pPr>
                      <a:r>
                        <a:rPr lang="en-US" sz="3200" b="1" dirty="0">
                          <a:solidFill>
                            <a:srgbClr val="000000"/>
                          </a:solidFill>
                          <a:latin typeface="Public Sans Bold" panose="020B0604020202020204" charset="0"/>
                          <a:ea typeface="Public Sans"/>
                          <a:cs typeface="Public Sans"/>
                          <a:sym typeface="Public Sans"/>
                        </a:rPr>
                        <a:t>Developer</a:t>
                      </a:r>
                      <a:endParaRPr lang="en-US" sz="3200" b="1"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48286" marR="0" lvl="1" indent="0" algn="l" defTabSz="914400" rtl="0" eaLnBrk="1" fontAlgn="auto" latinLnBrk="0" hangingPunct="1">
                        <a:lnSpc>
                          <a:spcPts val="3220"/>
                        </a:lnSpc>
                        <a:spcBef>
                          <a:spcPts val="0"/>
                        </a:spcBef>
                        <a:spcAft>
                          <a:spcPts val="0"/>
                        </a:spcAft>
                        <a:buClrTx/>
                        <a:buSzTx/>
                        <a:buFont typeface="Arial"/>
                        <a:buNone/>
                        <a:tabLst/>
                        <a:defRPr/>
                      </a:pPr>
                      <a:r>
                        <a:rPr lang="en-US" sz="3200" dirty="0">
                          <a:solidFill>
                            <a:schemeClr val="tx1"/>
                          </a:solidFill>
                          <a:latin typeface="Public Sans Bold" panose="020B0604020202020204" charset="0"/>
                        </a:rPr>
                        <a:t>GitHub Copilot</a:t>
                      </a:r>
                    </a:p>
                    <a:p>
                      <a:pPr marL="496571" lvl="1" indent="-248285" algn="l">
                        <a:lnSpc>
                          <a:spcPts val="3220"/>
                        </a:lnSpc>
                        <a:buFont typeface="Arial"/>
                        <a:buChar char="•"/>
                        <a:defRPr/>
                      </a:pPr>
                      <a:endParaRPr lang="en-US" sz="2000"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0767844"/>
                  </a:ext>
                </a:extLst>
              </a:tr>
              <a:tr h="1757391">
                <a:tc>
                  <a:txBody>
                    <a:bodyPr/>
                    <a:lstStyle/>
                    <a:p>
                      <a:pPr marL="248286" marR="0" lvl="1" indent="0" algn="l" defTabSz="914400" rtl="0" eaLnBrk="1" fontAlgn="auto" latinLnBrk="0" hangingPunct="1">
                        <a:lnSpc>
                          <a:spcPts val="3220"/>
                        </a:lnSpc>
                        <a:spcBef>
                          <a:spcPts val="0"/>
                        </a:spcBef>
                        <a:spcAft>
                          <a:spcPts val="0"/>
                        </a:spcAft>
                        <a:buClrTx/>
                        <a:buSzTx/>
                        <a:buFont typeface="Arial"/>
                        <a:buNone/>
                        <a:tabLst/>
                        <a:defRPr/>
                      </a:pPr>
                      <a:r>
                        <a:rPr lang="en-US" sz="3200" b="1" dirty="0">
                          <a:solidFill>
                            <a:schemeClr val="tx1"/>
                          </a:solidFill>
                          <a:latin typeface="Public Sans Bold" panose="020B0604020202020204" charset="0"/>
                        </a:rPr>
                        <a:t>Marketer</a:t>
                      </a:r>
                    </a:p>
                    <a:p>
                      <a:pPr marL="496571" lvl="1" indent="-248285" algn="l">
                        <a:lnSpc>
                          <a:spcPts val="3220"/>
                        </a:lnSpc>
                        <a:buFont typeface="Arial"/>
                        <a:buChar char="•"/>
                        <a:defRPr/>
                      </a:pPr>
                      <a:endParaRPr lang="en-US" sz="3200"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48286" marR="0" lvl="1" indent="0" algn="l" defTabSz="914400" rtl="0" eaLnBrk="1" fontAlgn="auto" latinLnBrk="0" hangingPunct="1">
                        <a:lnSpc>
                          <a:spcPts val="3220"/>
                        </a:lnSpc>
                        <a:spcBef>
                          <a:spcPts val="0"/>
                        </a:spcBef>
                        <a:spcAft>
                          <a:spcPts val="0"/>
                        </a:spcAft>
                        <a:buClrTx/>
                        <a:buSzTx/>
                        <a:buFont typeface="Arial"/>
                        <a:buNone/>
                        <a:tabLst/>
                        <a:defRPr/>
                      </a:pPr>
                      <a:r>
                        <a:rPr lang="en-US" sz="3200" dirty="0">
                          <a:solidFill>
                            <a:schemeClr val="tx1"/>
                          </a:solidFill>
                          <a:latin typeface="Public Sans Bold" panose="020B0604020202020204" charset="0"/>
                        </a:rPr>
                        <a:t>AI Content Profiler for XP</a:t>
                      </a:r>
                    </a:p>
                    <a:p>
                      <a:pPr marL="496571" lvl="1" indent="-248285" algn="l">
                        <a:lnSpc>
                          <a:spcPts val="3220"/>
                        </a:lnSpc>
                        <a:buFont typeface="Arial"/>
                        <a:buChar char="•"/>
                        <a:defRPr/>
                      </a:pPr>
                      <a:endParaRPr lang="en-US" sz="2000"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8336694"/>
                  </a:ext>
                </a:extLst>
              </a:tr>
              <a:tr h="1757391">
                <a:tc>
                  <a:txBody>
                    <a:bodyPr/>
                    <a:lstStyle/>
                    <a:p>
                      <a:pPr marL="248286" marR="0" lvl="1" indent="0" algn="l" defTabSz="914400" rtl="0" eaLnBrk="1" fontAlgn="auto" latinLnBrk="0" hangingPunct="1">
                        <a:lnSpc>
                          <a:spcPts val="3220"/>
                        </a:lnSpc>
                        <a:spcBef>
                          <a:spcPts val="0"/>
                        </a:spcBef>
                        <a:spcAft>
                          <a:spcPts val="0"/>
                        </a:spcAft>
                        <a:buClrTx/>
                        <a:buSzTx/>
                        <a:buFont typeface="Arial"/>
                        <a:buNone/>
                        <a:tabLst/>
                        <a:defRPr/>
                      </a:pPr>
                      <a:r>
                        <a:rPr lang="en-US" sz="3200" b="1" dirty="0">
                          <a:solidFill>
                            <a:schemeClr val="tx1"/>
                          </a:solidFill>
                          <a:latin typeface="Public Sans Bold" panose="020B0604020202020204" charset="0"/>
                        </a:rPr>
                        <a:t>Content Author</a:t>
                      </a:r>
                    </a:p>
                    <a:p>
                      <a:pPr marL="496571" lvl="1" indent="-248285" algn="l">
                        <a:lnSpc>
                          <a:spcPts val="3220"/>
                        </a:lnSpc>
                        <a:buFont typeface="Arial"/>
                        <a:buChar char="•"/>
                        <a:defRPr/>
                      </a:pPr>
                      <a:endParaRPr lang="en-US" sz="3200"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48286" marR="0" lvl="1" indent="0" algn="l" defTabSz="914400" rtl="0" eaLnBrk="1" fontAlgn="auto" latinLnBrk="0" hangingPunct="1">
                        <a:lnSpc>
                          <a:spcPts val="3220"/>
                        </a:lnSpc>
                        <a:spcBef>
                          <a:spcPts val="0"/>
                        </a:spcBef>
                        <a:spcAft>
                          <a:spcPts val="0"/>
                        </a:spcAft>
                        <a:buClrTx/>
                        <a:buSzTx/>
                        <a:buFont typeface="Arial"/>
                        <a:buNone/>
                        <a:tabLst/>
                        <a:defRPr/>
                      </a:pPr>
                      <a:r>
                        <a:rPr lang="en-US" sz="3200" dirty="0" err="1">
                          <a:solidFill>
                            <a:schemeClr val="tx1"/>
                          </a:solidFill>
                          <a:latin typeface="Public Sans Bold" panose="020B0604020202020204" charset="0"/>
                        </a:rPr>
                        <a:t>SitecoreIO</a:t>
                      </a:r>
                      <a:r>
                        <a:rPr lang="en-US" sz="3200" dirty="0">
                          <a:solidFill>
                            <a:schemeClr val="tx1"/>
                          </a:solidFill>
                          <a:latin typeface="Public Sans Bold" panose="020B0604020202020204" charset="0"/>
                        </a:rPr>
                        <a:t>, </a:t>
                      </a:r>
                      <a:r>
                        <a:rPr lang="en-US" sz="3200" dirty="0" err="1">
                          <a:solidFill>
                            <a:schemeClr val="tx1"/>
                          </a:solidFill>
                          <a:latin typeface="Public Sans Bold" panose="020B0604020202020204" charset="0"/>
                        </a:rPr>
                        <a:t>SitecoreGenAI</a:t>
                      </a:r>
                      <a:endParaRPr lang="en-US" sz="3200" dirty="0">
                        <a:solidFill>
                          <a:schemeClr val="tx1"/>
                        </a:solidFill>
                        <a:latin typeface="Public Sans Bold" panose="020B0604020202020204" charset="0"/>
                      </a:endParaRPr>
                    </a:p>
                    <a:p>
                      <a:pPr marL="496571" lvl="1" indent="-248285" algn="l">
                        <a:lnSpc>
                          <a:spcPts val="3220"/>
                        </a:lnSpc>
                        <a:buFont typeface="Arial"/>
                        <a:buChar char="•"/>
                        <a:defRPr/>
                      </a:pPr>
                      <a:endParaRPr lang="en-US" sz="2000" dirty="0">
                        <a:latin typeface="Public Sans Bold" panose="020B0604020202020204" charset="0"/>
                      </a:endParaRPr>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497741"/>
                  </a:ext>
                </a:extLst>
              </a:tr>
            </a:tbl>
          </a:graphicData>
        </a:graphic>
      </p:graphicFrame>
    </p:spTree>
    <p:extLst>
      <p:ext uri="{BB962C8B-B14F-4D97-AF65-F5344CB8AC3E}">
        <p14:creationId xmlns:p14="http://schemas.microsoft.com/office/powerpoint/2010/main" val="2673264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6845" y="2616612"/>
            <a:ext cx="12474310" cy="5461798"/>
            <a:chOff x="5" y="1148141"/>
            <a:chExt cx="16632412" cy="7282396"/>
          </a:xfrm>
        </p:grpSpPr>
        <p:sp>
          <p:nvSpPr>
            <p:cNvPr id="3" name="TextBox 3"/>
            <p:cNvSpPr txBox="1"/>
            <p:nvPr/>
          </p:nvSpPr>
          <p:spPr>
            <a:xfrm>
              <a:off x="9" y="1148141"/>
              <a:ext cx="16632404" cy="5548443"/>
            </a:xfrm>
            <a:prstGeom prst="rect">
              <a:avLst/>
            </a:prstGeom>
          </p:spPr>
          <p:txBody>
            <a:bodyPr lIns="0" tIns="0" rIns="0" bIns="0" rtlCol="0" anchor="t">
              <a:spAutoFit/>
            </a:bodyPr>
            <a:lstStyle/>
            <a:p>
              <a:pPr algn="ctr">
                <a:lnSpc>
                  <a:spcPts val="8160"/>
                </a:lnSpc>
              </a:pPr>
              <a:r>
                <a:rPr lang="en-US" sz="6800" dirty="0">
                  <a:solidFill>
                    <a:srgbClr val="000000"/>
                  </a:solidFill>
                  <a:latin typeface="Roboto 2"/>
                  <a:ea typeface="Roboto 2"/>
                  <a:cs typeface="Roboto 2"/>
                  <a:sym typeface="Roboto 2"/>
                </a:rPr>
                <a:t> "The future of artificial intelligence is not about man versus machine, but rather about man with machine."</a:t>
              </a:r>
            </a:p>
          </p:txBody>
        </p:sp>
        <p:sp>
          <p:nvSpPr>
            <p:cNvPr id="5" name="TextBox 5"/>
            <p:cNvSpPr txBox="1"/>
            <p:nvPr/>
          </p:nvSpPr>
          <p:spPr>
            <a:xfrm>
              <a:off x="5" y="7178057"/>
              <a:ext cx="16632412" cy="1252480"/>
            </a:xfrm>
            <a:prstGeom prst="rect">
              <a:avLst/>
            </a:prstGeom>
          </p:spPr>
          <p:txBody>
            <a:bodyPr lIns="0" tIns="0" rIns="0" bIns="0" rtlCol="0" anchor="t">
              <a:spAutoFit/>
            </a:bodyPr>
            <a:lstStyle/>
            <a:p>
              <a:pPr algn="ctr">
                <a:lnSpc>
                  <a:spcPts val="3779"/>
                </a:lnSpc>
              </a:pPr>
              <a:r>
                <a:rPr lang="en-US" sz="2700" b="1" dirty="0">
                  <a:solidFill>
                    <a:srgbClr val="000000"/>
                  </a:solidFill>
                  <a:latin typeface="Roboto 1 Bold"/>
                  <a:ea typeface="Roboto 1 Bold"/>
                  <a:cs typeface="Roboto 1 Bold"/>
                  <a:sym typeface="Roboto 1 Bold"/>
                </a:rPr>
                <a:t>Fei-Fei Li</a:t>
              </a:r>
            </a:p>
            <a:p>
              <a:pPr algn="ctr">
                <a:lnSpc>
                  <a:spcPts val="3779"/>
                </a:lnSpc>
              </a:pPr>
              <a:endParaRPr lang="en-US" sz="2700" dirty="0">
                <a:solidFill>
                  <a:srgbClr val="000000"/>
                </a:solidFill>
                <a:latin typeface="Roboto 1"/>
                <a:ea typeface="Roboto 1"/>
                <a:cs typeface="Roboto 1"/>
                <a:sym typeface="Roboto 1"/>
              </a:endParaRPr>
            </a:p>
          </p:txBody>
        </p:sp>
        <p:sp>
          <p:nvSpPr>
            <p:cNvPr id="6" name="AutoShape 6"/>
            <p:cNvSpPr/>
            <p:nvPr/>
          </p:nvSpPr>
          <p:spPr>
            <a:xfrm>
              <a:off x="5" y="6728333"/>
              <a:ext cx="16632404" cy="12700"/>
            </a:xfrm>
            <a:prstGeom prst="line">
              <a:avLst/>
            </a:prstGeom>
            <a:ln w="25400" cap="flat">
              <a:solidFill>
                <a:srgbClr val="E03C31"/>
              </a:solidFill>
              <a:prstDash val="solid"/>
              <a:headEnd type="none" w="sm" len="sm"/>
              <a:tailEnd type="none" w="sm" len="sm"/>
            </a:ln>
          </p:spPr>
          <p:txBody>
            <a:bodyPr/>
            <a:lstStyle/>
            <a:p>
              <a:endParaRPr lang="en-CZ"/>
            </a:p>
          </p:txBody>
        </p:sp>
      </p:grpSp>
      <p:grpSp>
        <p:nvGrpSpPr>
          <p:cNvPr id="7" name="Group 7"/>
          <p:cNvGrpSpPr/>
          <p:nvPr/>
        </p:nvGrpSpPr>
        <p:grpSpPr>
          <a:xfrm rot="911717">
            <a:off x="15142723" y="323742"/>
            <a:ext cx="2753944" cy="2126648"/>
            <a:chOff x="0" y="0"/>
            <a:chExt cx="3671925" cy="2835530"/>
          </a:xfrm>
        </p:grpSpPr>
        <p:sp>
          <p:nvSpPr>
            <p:cNvPr id="8" name="Freeform 8"/>
            <p:cNvSpPr/>
            <p:nvPr/>
          </p:nvSpPr>
          <p:spPr>
            <a:xfrm rot="-911717">
              <a:off x="960675" y="282245"/>
              <a:ext cx="2456562" cy="2271041"/>
            </a:xfrm>
            <a:custGeom>
              <a:avLst/>
              <a:gdLst/>
              <a:ahLst/>
              <a:cxnLst/>
              <a:rect l="l" t="t" r="r" b="b"/>
              <a:pathLst>
                <a:path w="2456562" h="2271041">
                  <a:moveTo>
                    <a:pt x="0" y="0"/>
                  </a:moveTo>
                  <a:lnTo>
                    <a:pt x="2456562" y="0"/>
                  </a:lnTo>
                  <a:lnTo>
                    <a:pt x="2456562" y="2271041"/>
                  </a:lnTo>
                  <a:lnTo>
                    <a:pt x="0" y="2271041"/>
                  </a:lnTo>
                  <a:lnTo>
                    <a:pt x="0" y="0"/>
                  </a:lnTo>
                  <a:close/>
                </a:path>
              </a:pathLst>
            </a:custGeom>
            <a:blipFill>
              <a:blip r:embed="rId2">
                <a:extLst>
                  <a:ext uri="{96DAC541-7B7A-43D3-8B79-37D633B846F1}">
                    <asvg:svgBlip xmlns:asvg="http://schemas.microsoft.com/office/drawing/2016/SVG/main" r:embed="rId3"/>
                  </a:ext>
                </a:extLst>
              </a:blip>
              <a:stretch>
                <a:fillRect r="-327280"/>
              </a:stretch>
            </a:blipFill>
          </p:spPr>
          <p:txBody>
            <a:bodyPr/>
            <a:lstStyle/>
            <a:p>
              <a:endParaRPr lang="en-CZ"/>
            </a:p>
          </p:txBody>
        </p:sp>
        <p:sp>
          <p:nvSpPr>
            <p:cNvPr id="9" name="TextBox 9"/>
            <p:cNvSpPr txBox="1"/>
            <p:nvPr/>
          </p:nvSpPr>
          <p:spPr>
            <a:xfrm rot="-2842804">
              <a:off x="2395820" y="1883517"/>
              <a:ext cx="789230" cy="351342"/>
            </a:xfrm>
            <a:prstGeom prst="rect">
              <a:avLst/>
            </a:prstGeom>
          </p:spPr>
          <p:txBody>
            <a:bodyPr lIns="0" tIns="0" rIns="0" bIns="0" rtlCol="0" anchor="t">
              <a:spAutoFit/>
            </a:bodyPr>
            <a:lstStyle/>
            <a:p>
              <a:pPr algn="ctr">
                <a:lnSpc>
                  <a:spcPts val="1864"/>
                </a:lnSpc>
              </a:pPr>
              <a:r>
                <a:rPr lang="en-US" sz="1331">
                  <a:solidFill>
                    <a:srgbClr val="FFFFFF"/>
                  </a:solidFill>
                  <a:latin typeface="Roboto 2"/>
                  <a:ea typeface="Roboto 2"/>
                  <a:cs typeface="Roboto 2"/>
                  <a:sym typeface="Roboto 2"/>
                </a:rPr>
                <a:t>SUGCZ</a:t>
              </a:r>
            </a:p>
          </p:txBody>
        </p:sp>
        <p:sp>
          <p:nvSpPr>
            <p:cNvPr id="10" name="Freeform 10"/>
            <p:cNvSpPr/>
            <p:nvPr/>
          </p:nvSpPr>
          <p:spPr>
            <a:xfrm>
              <a:off x="0" y="850588"/>
              <a:ext cx="1662280" cy="1814221"/>
            </a:xfrm>
            <a:custGeom>
              <a:avLst/>
              <a:gdLst/>
              <a:ahLst/>
              <a:cxnLst/>
              <a:rect l="l" t="t" r="r" b="b"/>
              <a:pathLst>
                <a:path w="1662280" h="1814221">
                  <a:moveTo>
                    <a:pt x="0" y="0"/>
                  </a:moveTo>
                  <a:lnTo>
                    <a:pt x="1662280" y="0"/>
                  </a:lnTo>
                  <a:lnTo>
                    <a:pt x="1662280" y="1814221"/>
                  </a:lnTo>
                  <a:lnTo>
                    <a:pt x="0" y="18142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Z"/>
            </a:p>
          </p:txBody>
        </p:sp>
        <p:sp>
          <p:nvSpPr>
            <p:cNvPr id="11" name="Freeform 11"/>
            <p:cNvSpPr/>
            <p:nvPr/>
          </p:nvSpPr>
          <p:spPr>
            <a:xfrm>
              <a:off x="163433" y="955716"/>
              <a:ext cx="1427078" cy="1557520"/>
            </a:xfrm>
            <a:custGeom>
              <a:avLst/>
              <a:gdLst/>
              <a:ahLst/>
              <a:cxnLst/>
              <a:rect l="l" t="t" r="r" b="b"/>
              <a:pathLst>
                <a:path w="1427078" h="1557520">
                  <a:moveTo>
                    <a:pt x="0" y="0"/>
                  </a:moveTo>
                  <a:lnTo>
                    <a:pt x="1427078" y="0"/>
                  </a:lnTo>
                  <a:lnTo>
                    <a:pt x="1427078" y="1557520"/>
                  </a:lnTo>
                  <a:lnTo>
                    <a:pt x="0" y="1557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Z"/>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9712093" cy="10287000"/>
          </a:xfrm>
          <a:prstGeom prst="rect">
            <a:avLst/>
          </a:prstGeom>
          <a:gradFill rotWithShape="1">
            <a:gsLst>
              <a:gs pos="0">
                <a:srgbClr val="E03C31">
                  <a:alpha val="100000"/>
                </a:srgbClr>
              </a:gs>
              <a:gs pos="100000">
                <a:srgbClr val="EDEDED">
                  <a:alpha val="100000"/>
                </a:srgbClr>
              </a:gs>
            </a:gsLst>
            <a:lin ang="0"/>
          </a:gradFill>
        </p:spPr>
        <p:txBody>
          <a:bodyPr/>
          <a:lstStyle/>
          <a:p>
            <a:endParaRPr lang="en-CZ"/>
          </a:p>
        </p:txBody>
      </p:sp>
      <p:grpSp>
        <p:nvGrpSpPr>
          <p:cNvPr id="3" name="Group 3"/>
          <p:cNvGrpSpPr/>
          <p:nvPr/>
        </p:nvGrpSpPr>
        <p:grpSpPr>
          <a:xfrm>
            <a:off x="-568093" y="3409157"/>
            <a:ext cx="10280186" cy="2795044"/>
            <a:chOff x="0" y="0"/>
            <a:chExt cx="13706915" cy="3726726"/>
          </a:xfrm>
        </p:grpSpPr>
        <p:sp>
          <p:nvSpPr>
            <p:cNvPr id="4" name="TextBox 4"/>
            <p:cNvSpPr txBox="1"/>
            <p:nvPr/>
          </p:nvSpPr>
          <p:spPr>
            <a:xfrm>
              <a:off x="4" y="-19050"/>
              <a:ext cx="13706907" cy="1847850"/>
            </a:xfrm>
            <a:prstGeom prst="rect">
              <a:avLst/>
            </a:prstGeom>
          </p:spPr>
          <p:txBody>
            <a:bodyPr lIns="0" tIns="0" rIns="0" bIns="0" rtlCol="0" anchor="t">
              <a:spAutoFit/>
            </a:bodyPr>
            <a:lstStyle/>
            <a:p>
              <a:pPr marL="0" lvl="0" indent="0" algn="ctr">
                <a:lnSpc>
                  <a:spcPts val="10800"/>
                </a:lnSpc>
                <a:spcBef>
                  <a:spcPct val="0"/>
                </a:spcBef>
              </a:pPr>
              <a:r>
                <a:rPr lang="en-US" sz="9000">
                  <a:solidFill>
                    <a:srgbClr val="FFFFFF"/>
                  </a:solidFill>
                  <a:latin typeface="Roboto 2"/>
                  <a:ea typeface="Roboto 2"/>
                  <a:cs typeface="Roboto 2"/>
                  <a:sym typeface="Roboto 2"/>
                </a:rPr>
                <a:t>Thank you!</a:t>
              </a:r>
            </a:p>
          </p:txBody>
        </p:sp>
        <p:sp>
          <p:nvSpPr>
            <p:cNvPr id="5" name="TextBox 5"/>
            <p:cNvSpPr txBox="1"/>
            <p:nvPr/>
          </p:nvSpPr>
          <p:spPr>
            <a:xfrm>
              <a:off x="0" y="3126016"/>
              <a:ext cx="13706915" cy="600710"/>
            </a:xfrm>
            <a:prstGeom prst="rect">
              <a:avLst/>
            </a:prstGeom>
          </p:spPr>
          <p:txBody>
            <a:bodyPr lIns="0" tIns="0" rIns="0" bIns="0" rtlCol="0" anchor="t">
              <a:spAutoFit/>
            </a:bodyPr>
            <a:lstStyle/>
            <a:p>
              <a:pPr algn="ctr">
                <a:lnSpc>
                  <a:spcPts val="3779"/>
                </a:lnSpc>
              </a:pPr>
              <a:r>
                <a:rPr lang="en-US" sz="2700">
                  <a:solidFill>
                    <a:srgbClr val="FFFFFF"/>
                  </a:solidFill>
                  <a:latin typeface="Roboto 2"/>
                  <a:ea typeface="Roboto 2"/>
                  <a:cs typeface="Roboto 2"/>
                  <a:sym typeface="Roboto 2"/>
                </a:rPr>
                <a:t>Do you have any questions?</a:t>
              </a:r>
            </a:p>
          </p:txBody>
        </p:sp>
        <p:sp>
          <p:nvSpPr>
            <p:cNvPr id="6" name="AutoShape 6"/>
            <p:cNvSpPr/>
            <p:nvPr/>
          </p:nvSpPr>
          <p:spPr>
            <a:xfrm>
              <a:off x="2475488" y="2573630"/>
              <a:ext cx="8755939" cy="0"/>
            </a:xfrm>
            <a:prstGeom prst="line">
              <a:avLst/>
            </a:prstGeom>
            <a:ln w="50800" cap="flat">
              <a:solidFill>
                <a:srgbClr val="FFFFFF"/>
              </a:solidFill>
              <a:prstDash val="solid"/>
              <a:headEnd type="none" w="sm" len="sm"/>
              <a:tailEnd type="none" w="sm" len="sm"/>
            </a:ln>
          </p:spPr>
          <p:txBody>
            <a:bodyPr/>
            <a:lstStyle/>
            <a:p>
              <a:endParaRPr lang="en-CZ"/>
            </a:p>
          </p:txBody>
        </p:sp>
      </p:grpSp>
      <p:grpSp>
        <p:nvGrpSpPr>
          <p:cNvPr id="7" name="Group 7"/>
          <p:cNvGrpSpPr/>
          <p:nvPr/>
        </p:nvGrpSpPr>
        <p:grpSpPr>
          <a:xfrm>
            <a:off x="12173832" y="8400295"/>
            <a:ext cx="3680111" cy="858005"/>
            <a:chOff x="0" y="0"/>
            <a:chExt cx="4906815" cy="1144007"/>
          </a:xfrm>
        </p:grpSpPr>
        <p:sp>
          <p:nvSpPr>
            <p:cNvPr id="8" name="Freeform 8"/>
            <p:cNvSpPr/>
            <p:nvPr/>
          </p:nvSpPr>
          <p:spPr>
            <a:xfrm>
              <a:off x="0" y="0"/>
              <a:ext cx="4906815" cy="767517"/>
            </a:xfrm>
            <a:custGeom>
              <a:avLst/>
              <a:gdLst/>
              <a:ahLst/>
              <a:cxnLst/>
              <a:rect l="l" t="t" r="r" b="b"/>
              <a:pathLst>
                <a:path w="4906815" h="767517">
                  <a:moveTo>
                    <a:pt x="0" y="0"/>
                  </a:moveTo>
                  <a:lnTo>
                    <a:pt x="4906815" y="0"/>
                  </a:lnTo>
                  <a:lnTo>
                    <a:pt x="4906815" y="767517"/>
                  </a:lnTo>
                  <a:lnTo>
                    <a:pt x="0" y="767517"/>
                  </a:lnTo>
                  <a:lnTo>
                    <a:pt x="0" y="0"/>
                  </a:lnTo>
                  <a:close/>
                </a:path>
              </a:pathLst>
            </a:custGeom>
            <a:blipFill>
              <a:blip r:embed="rId2"/>
              <a:stretch>
                <a:fillRect/>
              </a:stretch>
            </a:blipFill>
          </p:spPr>
          <p:txBody>
            <a:bodyPr/>
            <a:lstStyle/>
            <a:p>
              <a:endParaRPr lang="en-CZ"/>
            </a:p>
          </p:txBody>
        </p:sp>
        <p:sp>
          <p:nvSpPr>
            <p:cNvPr id="9" name="TextBox 9"/>
            <p:cNvSpPr txBox="1"/>
            <p:nvPr/>
          </p:nvSpPr>
          <p:spPr>
            <a:xfrm>
              <a:off x="1140236" y="738242"/>
              <a:ext cx="2626342" cy="405765"/>
            </a:xfrm>
            <a:prstGeom prst="rect">
              <a:avLst/>
            </a:prstGeom>
          </p:spPr>
          <p:txBody>
            <a:bodyPr lIns="0" tIns="0" rIns="0" bIns="0" rtlCol="0" anchor="t">
              <a:spAutoFit/>
            </a:bodyPr>
            <a:lstStyle/>
            <a:p>
              <a:pPr marL="0" lvl="0" indent="0" algn="ctr">
                <a:lnSpc>
                  <a:spcPts val="2519"/>
                </a:lnSpc>
                <a:spcBef>
                  <a:spcPct val="0"/>
                </a:spcBef>
              </a:pPr>
              <a:r>
                <a:rPr lang="en-US" sz="1799" b="1">
                  <a:solidFill>
                    <a:srgbClr val="000000"/>
                  </a:solidFill>
                  <a:latin typeface="Roboto 1 Bold"/>
                  <a:ea typeface="Roboto 1 Bold"/>
                  <a:cs typeface="Roboto 1 Bold"/>
                  <a:sym typeface="Roboto 1 Bold"/>
                </a:rPr>
                <a:t>Main sponsor</a:t>
              </a:r>
            </a:p>
          </p:txBody>
        </p:sp>
      </p:grpSp>
      <p:grpSp>
        <p:nvGrpSpPr>
          <p:cNvPr id="10" name="Group 10"/>
          <p:cNvGrpSpPr/>
          <p:nvPr/>
        </p:nvGrpSpPr>
        <p:grpSpPr>
          <a:xfrm rot="911717">
            <a:off x="11325016" y="560941"/>
            <a:ext cx="4771699" cy="3684797"/>
            <a:chOff x="0" y="0"/>
            <a:chExt cx="6362266" cy="4913063"/>
          </a:xfrm>
        </p:grpSpPr>
        <p:sp>
          <p:nvSpPr>
            <p:cNvPr id="11" name="Freeform 11"/>
            <p:cNvSpPr/>
            <p:nvPr/>
          </p:nvSpPr>
          <p:spPr>
            <a:xfrm rot="-911717">
              <a:off x="1664540" y="489039"/>
              <a:ext cx="4256433" cy="3934984"/>
            </a:xfrm>
            <a:custGeom>
              <a:avLst/>
              <a:gdLst/>
              <a:ahLst/>
              <a:cxnLst/>
              <a:rect l="l" t="t" r="r" b="b"/>
              <a:pathLst>
                <a:path w="4256433" h="3934984">
                  <a:moveTo>
                    <a:pt x="0" y="0"/>
                  </a:moveTo>
                  <a:lnTo>
                    <a:pt x="4256433" y="0"/>
                  </a:lnTo>
                  <a:lnTo>
                    <a:pt x="4256433" y="3934985"/>
                  </a:lnTo>
                  <a:lnTo>
                    <a:pt x="0" y="3934985"/>
                  </a:lnTo>
                  <a:lnTo>
                    <a:pt x="0" y="0"/>
                  </a:lnTo>
                  <a:close/>
                </a:path>
              </a:pathLst>
            </a:custGeom>
            <a:blipFill>
              <a:blip r:embed="rId3">
                <a:extLst>
                  <a:ext uri="{96DAC541-7B7A-43D3-8B79-37D633B846F1}">
                    <asvg:svgBlip xmlns:asvg="http://schemas.microsoft.com/office/drawing/2016/SVG/main" r:embed="rId4"/>
                  </a:ext>
                </a:extLst>
              </a:blip>
              <a:stretch>
                <a:fillRect r="-327280"/>
              </a:stretch>
            </a:blipFill>
          </p:spPr>
          <p:txBody>
            <a:bodyPr/>
            <a:lstStyle/>
            <a:p>
              <a:endParaRPr lang="en-CZ"/>
            </a:p>
          </p:txBody>
        </p:sp>
        <p:sp>
          <p:nvSpPr>
            <p:cNvPr id="12" name="TextBox 12"/>
            <p:cNvSpPr txBox="1"/>
            <p:nvPr/>
          </p:nvSpPr>
          <p:spPr>
            <a:xfrm rot="-2842804">
              <a:off x="4148376" y="3257124"/>
              <a:ext cx="1367482" cy="616402"/>
            </a:xfrm>
            <a:prstGeom prst="rect">
              <a:avLst/>
            </a:prstGeom>
          </p:spPr>
          <p:txBody>
            <a:bodyPr lIns="0" tIns="0" rIns="0" bIns="0" rtlCol="0" anchor="t">
              <a:spAutoFit/>
            </a:bodyPr>
            <a:lstStyle/>
            <a:p>
              <a:pPr algn="ctr">
                <a:lnSpc>
                  <a:spcPts val="3230"/>
                </a:lnSpc>
              </a:pPr>
              <a:r>
                <a:rPr lang="en-US" sz="2307">
                  <a:solidFill>
                    <a:srgbClr val="FFFFFF"/>
                  </a:solidFill>
                  <a:latin typeface="Roboto 2"/>
                  <a:ea typeface="Roboto 2"/>
                  <a:cs typeface="Roboto 2"/>
                  <a:sym typeface="Roboto 2"/>
                </a:rPr>
                <a:t>SUGCZ</a:t>
              </a:r>
            </a:p>
          </p:txBody>
        </p:sp>
        <p:sp>
          <p:nvSpPr>
            <p:cNvPr id="13" name="Freeform 13"/>
            <p:cNvSpPr/>
            <p:nvPr/>
          </p:nvSpPr>
          <p:spPr>
            <a:xfrm>
              <a:off x="0" y="1473796"/>
              <a:ext cx="2880197" cy="3143462"/>
            </a:xfrm>
            <a:custGeom>
              <a:avLst/>
              <a:gdLst/>
              <a:ahLst/>
              <a:cxnLst/>
              <a:rect l="l" t="t" r="r" b="b"/>
              <a:pathLst>
                <a:path w="2880197" h="3143462">
                  <a:moveTo>
                    <a:pt x="0" y="0"/>
                  </a:moveTo>
                  <a:lnTo>
                    <a:pt x="2880197" y="0"/>
                  </a:lnTo>
                  <a:lnTo>
                    <a:pt x="2880197" y="3143461"/>
                  </a:lnTo>
                  <a:lnTo>
                    <a:pt x="0" y="314346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CZ"/>
            </a:p>
          </p:txBody>
        </p:sp>
        <p:sp>
          <p:nvSpPr>
            <p:cNvPr id="14" name="Freeform 14"/>
            <p:cNvSpPr/>
            <p:nvPr/>
          </p:nvSpPr>
          <p:spPr>
            <a:xfrm>
              <a:off x="283177" y="1655949"/>
              <a:ext cx="2472667" cy="2698682"/>
            </a:xfrm>
            <a:custGeom>
              <a:avLst/>
              <a:gdLst/>
              <a:ahLst/>
              <a:cxnLst/>
              <a:rect l="l" t="t" r="r" b="b"/>
              <a:pathLst>
                <a:path w="2472667" h="2698682">
                  <a:moveTo>
                    <a:pt x="0" y="0"/>
                  </a:moveTo>
                  <a:lnTo>
                    <a:pt x="2472667" y="0"/>
                  </a:lnTo>
                  <a:lnTo>
                    <a:pt x="2472667" y="2698682"/>
                  </a:lnTo>
                  <a:lnTo>
                    <a:pt x="0" y="2698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CZ"/>
            </a:p>
          </p:txBody>
        </p:sp>
      </p:grpSp>
      <p:grpSp>
        <p:nvGrpSpPr>
          <p:cNvPr id="15" name="Group 15"/>
          <p:cNvGrpSpPr/>
          <p:nvPr/>
        </p:nvGrpSpPr>
        <p:grpSpPr>
          <a:xfrm>
            <a:off x="8955759" y="4562814"/>
            <a:ext cx="2508173" cy="2508173"/>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en-CZ"/>
            </a:p>
          </p:txBody>
        </p:sp>
      </p:grpSp>
      <p:grpSp>
        <p:nvGrpSpPr>
          <p:cNvPr id="17" name="Group 17"/>
          <p:cNvGrpSpPr/>
          <p:nvPr/>
        </p:nvGrpSpPr>
        <p:grpSpPr>
          <a:xfrm>
            <a:off x="12192930" y="4683535"/>
            <a:ext cx="4303282" cy="3068892"/>
            <a:chOff x="0" y="-9525"/>
            <a:chExt cx="5737710" cy="4091856"/>
          </a:xfrm>
        </p:grpSpPr>
        <p:sp>
          <p:nvSpPr>
            <p:cNvPr id="18" name="TextBox 18"/>
            <p:cNvSpPr txBox="1"/>
            <p:nvPr/>
          </p:nvSpPr>
          <p:spPr>
            <a:xfrm>
              <a:off x="0" y="-9525"/>
              <a:ext cx="5737710" cy="1025525"/>
            </a:xfrm>
            <a:prstGeom prst="rect">
              <a:avLst/>
            </a:prstGeom>
          </p:spPr>
          <p:txBody>
            <a:bodyPr lIns="0" tIns="0" rIns="0" bIns="0" rtlCol="0" anchor="t">
              <a:spAutoFit/>
            </a:bodyPr>
            <a:lstStyle/>
            <a:p>
              <a:pPr marL="0" lvl="0" indent="0" algn="l">
                <a:lnSpc>
                  <a:spcPts val="6000"/>
                </a:lnSpc>
                <a:spcBef>
                  <a:spcPct val="0"/>
                </a:spcBef>
              </a:pPr>
              <a:r>
                <a:rPr lang="en-US" sz="5000" dirty="0">
                  <a:solidFill>
                    <a:srgbClr val="000000"/>
                  </a:solidFill>
                  <a:latin typeface="Roboto 2"/>
                  <a:ea typeface="Roboto 2"/>
                  <a:cs typeface="Roboto 2"/>
                  <a:sym typeface="Roboto 2"/>
                </a:rPr>
                <a:t>José Neto</a:t>
              </a:r>
            </a:p>
          </p:txBody>
        </p:sp>
        <p:sp>
          <p:nvSpPr>
            <p:cNvPr id="19" name="TextBox 19"/>
            <p:cNvSpPr txBox="1"/>
            <p:nvPr/>
          </p:nvSpPr>
          <p:spPr>
            <a:xfrm>
              <a:off x="0" y="1530351"/>
              <a:ext cx="5737710" cy="2551980"/>
            </a:xfrm>
            <a:prstGeom prst="rect">
              <a:avLst/>
            </a:prstGeom>
          </p:spPr>
          <p:txBody>
            <a:bodyPr lIns="0" tIns="0" rIns="0" bIns="0" rtlCol="0" anchor="t">
              <a:spAutoFit/>
            </a:bodyPr>
            <a:lstStyle/>
            <a:p>
              <a:pPr algn="l">
                <a:lnSpc>
                  <a:spcPts val="3779"/>
                </a:lnSpc>
              </a:pPr>
              <a:r>
                <a:rPr lang="en-US" sz="2700" dirty="0">
                  <a:solidFill>
                    <a:srgbClr val="000000"/>
                  </a:solidFill>
                  <a:latin typeface="Roboto 1"/>
                  <a:ea typeface="Roboto 1"/>
                  <a:cs typeface="Roboto 1"/>
                  <a:sym typeface="Roboto 1"/>
                </a:rPr>
                <a:t>Solutions Architect</a:t>
              </a:r>
            </a:p>
            <a:p>
              <a:pPr algn="l">
                <a:lnSpc>
                  <a:spcPts val="3779"/>
                </a:lnSpc>
              </a:pPr>
              <a:r>
                <a:rPr lang="en-US" sz="2700" dirty="0">
                  <a:solidFill>
                    <a:srgbClr val="000000"/>
                  </a:solidFill>
                  <a:latin typeface="Roboto 1"/>
                  <a:ea typeface="Roboto 1"/>
                  <a:cs typeface="Roboto 1"/>
                  <a:sym typeface="Roboto 1"/>
                </a:rPr>
                <a:t>Joseam.neto@live.com</a:t>
              </a:r>
            </a:p>
            <a:p>
              <a:pPr algn="l">
                <a:lnSpc>
                  <a:spcPts val="3779"/>
                </a:lnSpc>
              </a:pPr>
              <a:r>
                <a:rPr lang="en-US" sz="2700" dirty="0">
                  <a:solidFill>
                    <a:srgbClr val="000000"/>
                  </a:solidFill>
                  <a:latin typeface="Roboto 1"/>
                  <a:ea typeface="Roboto 1"/>
                  <a:cs typeface="Roboto 1"/>
                  <a:sym typeface="Roboto 1"/>
                </a:rPr>
                <a:t>Slack : </a:t>
              </a:r>
              <a:r>
                <a:rPr lang="en-US" sz="2700" dirty="0" err="1">
                  <a:solidFill>
                    <a:srgbClr val="000000"/>
                  </a:solidFill>
                  <a:latin typeface="Roboto 1"/>
                  <a:ea typeface="Roboto 1"/>
                  <a:cs typeface="Roboto 1"/>
                  <a:sym typeface="Roboto 1"/>
                </a:rPr>
                <a:t>joseneto</a:t>
              </a:r>
              <a:endParaRPr lang="en-US" sz="2700" dirty="0">
                <a:solidFill>
                  <a:srgbClr val="000000"/>
                </a:solidFill>
                <a:latin typeface="Roboto 1"/>
                <a:ea typeface="Roboto 1"/>
                <a:cs typeface="Roboto 1"/>
                <a:sym typeface="Roboto 1"/>
              </a:endParaRPr>
            </a:p>
            <a:p>
              <a:pPr algn="l">
                <a:lnSpc>
                  <a:spcPts val="3779"/>
                </a:lnSpc>
              </a:pPr>
              <a:r>
                <a:rPr lang="en-US" sz="2700" dirty="0" err="1">
                  <a:solidFill>
                    <a:srgbClr val="000000"/>
                  </a:solidFill>
                  <a:latin typeface="Roboto 1"/>
                  <a:ea typeface="Roboto 1"/>
                  <a:cs typeface="Roboto 1"/>
                  <a:sym typeface="Roboto 1"/>
                </a:rPr>
                <a:t>Linkedin</a:t>
              </a:r>
              <a:r>
                <a:rPr lang="en-US" sz="2700" dirty="0">
                  <a:solidFill>
                    <a:srgbClr val="000000"/>
                  </a:solidFill>
                  <a:latin typeface="Roboto 1"/>
                  <a:ea typeface="Roboto 1"/>
                  <a:cs typeface="Roboto 1"/>
                  <a:sym typeface="Roboto 1"/>
                </a:rPr>
                <a:t> : </a:t>
              </a:r>
              <a:r>
                <a:rPr lang="en-US" sz="2700" dirty="0" err="1">
                  <a:solidFill>
                    <a:srgbClr val="000000"/>
                  </a:solidFill>
                  <a:latin typeface="Roboto 1"/>
                  <a:ea typeface="Roboto 1"/>
                  <a:cs typeface="Roboto 1"/>
                  <a:sym typeface="Roboto 1"/>
                </a:rPr>
                <a:t>jose-neto-mvp</a:t>
              </a:r>
              <a:endParaRPr lang="en-US" sz="2700" dirty="0">
                <a:solidFill>
                  <a:srgbClr val="000000"/>
                </a:solidFill>
                <a:latin typeface="Roboto 1"/>
                <a:ea typeface="Roboto 1"/>
                <a:cs typeface="Roboto 1"/>
                <a:sym typeface="Roboto 1"/>
              </a:endParaRPr>
            </a:p>
          </p:txBody>
        </p:sp>
      </p:grpSp>
      <p:pic>
        <p:nvPicPr>
          <p:cNvPr id="20" name="Picture 19">
            <a:extLst>
              <a:ext uri="{FF2B5EF4-FFF2-40B4-BE49-F238E27FC236}">
                <a16:creationId xmlns:a16="http://schemas.microsoft.com/office/drawing/2014/main" id="{D9DBF707-F5F4-DC71-C5F3-5A53A85EC03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8356" y="4562814"/>
            <a:ext cx="3400075" cy="34000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1116</Words>
  <Application>Microsoft Office PowerPoint</Application>
  <PresentationFormat>Custom</PresentationFormat>
  <Paragraphs>211</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Roboto 1</vt:lpstr>
      <vt:lpstr>Roboto 2</vt:lpstr>
      <vt:lpstr>Arial</vt:lpstr>
      <vt:lpstr>Public Sans Bold</vt:lpstr>
      <vt:lpstr>Roboto 1 Bold</vt:lpstr>
      <vt:lpstr>Calibri</vt:lpstr>
      <vt:lpstr>Söhne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SUGCZ 2024</dc:title>
  <cp:lastModifiedBy>Jose Neto</cp:lastModifiedBy>
  <cp:revision>58</cp:revision>
  <dcterms:created xsi:type="dcterms:W3CDTF">2006-08-16T00:00:00Z</dcterms:created>
  <dcterms:modified xsi:type="dcterms:W3CDTF">2024-09-21T12:16:48Z</dcterms:modified>
  <dc:identifier>DAGQvCHorI0</dc:identifier>
</cp:coreProperties>
</file>