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7" r:id="rId1"/>
  </p:sldMasterIdLst>
  <p:notesMasterIdLst>
    <p:notesMasterId r:id="rId28"/>
  </p:notesMasterIdLst>
  <p:sldIdLst>
    <p:sldId id="256" r:id="rId2"/>
    <p:sldId id="302" r:id="rId3"/>
    <p:sldId id="330" r:id="rId4"/>
    <p:sldId id="291" r:id="rId5"/>
    <p:sldId id="312" r:id="rId6"/>
    <p:sldId id="286" r:id="rId7"/>
    <p:sldId id="319" r:id="rId8"/>
    <p:sldId id="320" r:id="rId9"/>
    <p:sldId id="313" r:id="rId10"/>
    <p:sldId id="315" r:id="rId11"/>
    <p:sldId id="307" r:id="rId12"/>
    <p:sldId id="322" r:id="rId13"/>
    <p:sldId id="304" r:id="rId14"/>
    <p:sldId id="314" r:id="rId15"/>
    <p:sldId id="316" r:id="rId16"/>
    <p:sldId id="317" r:id="rId17"/>
    <p:sldId id="323" r:id="rId18"/>
    <p:sldId id="324" r:id="rId19"/>
    <p:sldId id="326" r:id="rId20"/>
    <p:sldId id="327" r:id="rId21"/>
    <p:sldId id="328" r:id="rId22"/>
    <p:sldId id="318" r:id="rId23"/>
    <p:sldId id="329" r:id="rId24"/>
    <p:sldId id="325" r:id="rId25"/>
    <p:sldId id="283" r:id="rId26"/>
    <p:sldId id="32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A935268-05F0-4EB1-83B8-9DD6F933294D}">
          <p14:sldIdLst>
            <p14:sldId id="256"/>
            <p14:sldId id="302"/>
            <p14:sldId id="330"/>
            <p14:sldId id="291"/>
            <p14:sldId id="312"/>
            <p14:sldId id="286"/>
            <p14:sldId id="319"/>
            <p14:sldId id="320"/>
            <p14:sldId id="313"/>
            <p14:sldId id="315"/>
            <p14:sldId id="307"/>
            <p14:sldId id="322"/>
            <p14:sldId id="304"/>
            <p14:sldId id="314"/>
            <p14:sldId id="316"/>
            <p14:sldId id="317"/>
            <p14:sldId id="323"/>
            <p14:sldId id="324"/>
            <p14:sldId id="326"/>
            <p14:sldId id="327"/>
            <p14:sldId id="328"/>
            <p14:sldId id="318"/>
            <p14:sldId id="329"/>
            <p14:sldId id="325"/>
          </p14:sldIdLst>
        </p14:section>
        <p14:section name="Thank YOu" id="{7988A48F-3FCA-4352-AC88-4E9D86580D44}">
          <p14:sldIdLst>
            <p14:sldId id="283"/>
            <p14:sldId id="32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é Madureira Neto" initials="JMN" lastIdx="1" clrIdx="0">
    <p:extLst>
      <p:ext uri="{19B8F6BF-5375-455C-9EA6-DF929625EA0E}">
        <p15:presenceInfo xmlns:p15="http://schemas.microsoft.com/office/powerpoint/2012/main" userId="c61f3ef58b5021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5027" autoAdjust="0"/>
  </p:normalViewPr>
  <p:slideViewPr>
    <p:cSldViewPr snapToGrid="0">
      <p:cViewPr varScale="1">
        <p:scale>
          <a:sx n="74" d="100"/>
          <a:sy n="74" d="100"/>
        </p:scale>
        <p:origin x="198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0B2DC-17DC-4033-B0B7-0E788E541AE9}" type="datetimeFigureOut">
              <a:rPr lang="pt-BR" smtClean="0"/>
              <a:t>12/11/2019</a:t>
            </a:fld>
            <a:endParaRPr lang="pt-B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2154FA-7E26-495B-A169-52D0CDDEA07D}" type="slidenum">
              <a:rPr lang="pt-BR" smtClean="0"/>
              <a:t>‹#›</a:t>
            </a:fld>
            <a:endParaRPr lang="pt-BR"/>
          </a:p>
        </p:txBody>
      </p:sp>
    </p:spTree>
    <p:extLst>
      <p:ext uri="{BB962C8B-B14F-4D97-AF65-F5344CB8AC3E}">
        <p14:creationId xmlns:p14="http://schemas.microsoft.com/office/powerpoint/2010/main" val="3410742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I appreciate your time, and the opportunity to be here sharing this presentation with you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talk about a very important topic related to web development, which is the performance, in this presentation I will try to share, some knowledge, and way to improve the user experience on your Sitecore website.</a:t>
            </a:r>
          </a:p>
        </p:txBody>
      </p:sp>
      <p:sp>
        <p:nvSpPr>
          <p:cNvPr id="4" name="Slide Number Placeholder 3"/>
          <p:cNvSpPr>
            <a:spLocks noGrp="1"/>
          </p:cNvSpPr>
          <p:nvPr>
            <p:ph type="sldNum" sz="quarter" idx="10"/>
          </p:nvPr>
        </p:nvSpPr>
        <p:spPr/>
        <p:txBody>
          <a:bodyPr/>
          <a:lstStyle/>
          <a:p>
            <a:fld id="{852154FA-7E26-495B-A169-52D0CDDEA07D}" type="slidenum">
              <a:rPr lang="pt-BR" smtClean="0"/>
              <a:t>1</a:t>
            </a:fld>
            <a:endParaRPr lang="pt-BR"/>
          </a:p>
        </p:txBody>
      </p:sp>
    </p:spTree>
    <p:extLst>
      <p:ext uri="{BB962C8B-B14F-4D97-AF65-F5344CB8AC3E}">
        <p14:creationId xmlns:p14="http://schemas.microsoft.com/office/powerpoint/2010/main" val="199439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 few words about 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My name is Jose Neto, I’m currently a Sitecore Developer at </a:t>
            </a:r>
            <a:r>
              <a:rPr lang="en-US" baseline="0" dirty="0" err="1"/>
              <a:t>NishTechInc</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I’ve been working with Sitecore in the last 4 Years and Certified twice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 was also awarded the Sitecore MVP two times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I try to help the community by sharing the knowledge through my blog.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I’m also a proud member of Go Horse Team on Sitecore-</a:t>
            </a:r>
            <a:r>
              <a:rPr lang="en-US" baseline="0" dirty="0" err="1"/>
              <a:t>Hackaton</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you don’t know what Is The Sitecore </a:t>
            </a:r>
            <a:r>
              <a:rPr lang="en-US" baseline="0" dirty="0" err="1"/>
              <a:t>Hackton</a:t>
            </a:r>
            <a:r>
              <a:rPr lang="en-US" baseline="0" dirty="0"/>
              <a:t> 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Well, It’s annual competition promoted by the Sitecore community, that gathers teams around the world in order to build modules in 24 hours, it’s really cool!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And our team won in the </a:t>
            </a:r>
            <a:r>
              <a:rPr lang="en-US" baseline="0" dirty="0" err="1"/>
              <a:t>xConnect</a:t>
            </a:r>
            <a:r>
              <a:rPr lang="en-US" baseline="0" dirty="0"/>
              <a:t> Category  this year!</a:t>
            </a:r>
          </a:p>
        </p:txBody>
      </p:sp>
      <p:sp>
        <p:nvSpPr>
          <p:cNvPr id="4" name="Slide Number Placeholder 3"/>
          <p:cNvSpPr>
            <a:spLocks noGrp="1"/>
          </p:cNvSpPr>
          <p:nvPr>
            <p:ph type="sldNum" sz="quarter" idx="10"/>
          </p:nvPr>
        </p:nvSpPr>
        <p:spPr/>
        <p:txBody>
          <a:bodyPr/>
          <a:lstStyle/>
          <a:p>
            <a:fld id="{852154FA-7E26-495B-A169-52D0CDDEA07D}" type="slidenum">
              <a:rPr lang="pt-BR" smtClean="0"/>
              <a:t>2</a:t>
            </a:fld>
            <a:endParaRPr lang="pt-BR"/>
          </a:p>
        </p:txBody>
      </p:sp>
    </p:spTree>
    <p:extLst>
      <p:ext uri="{BB962C8B-B14F-4D97-AF65-F5344CB8AC3E}">
        <p14:creationId xmlns:p14="http://schemas.microsoft.com/office/powerpoint/2010/main" val="250854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been in the Symposium this year , you will remember we keep talking about Experience. </a:t>
            </a:r>
          </a:p>
          <a:p>
            <a:r>
              <a:rPr lang="en-US" dirty="0"/>
              <a:t>Even Orlando Airport there was a message from the Mayor saying something like “We hope that you enjoyed the Experience in Orlando”. </a:t>
            </a:r>
          </a:p>
          <a:p>
            <a:r>
              <a:rPr lang="en-US" dirty="0"/>
              <a:t>And we should apply this concept for our website</a:t>
            </a:r>
          </a:p>
          <a:p>
            <a:endParaRPr lang="pt-BR" dirty="0"/>
          </a:p>
        </p:txBody>
      </p:sp>
      <p:sp>
        <p:nvSpPr>
          <p:cNvPr id="4" name="Slide Number Placeholder 3"/>
          <p:cNvSpPr>
            <a:spLocks noGrp="1"/>
          </p:cNvSpPr>
          <p:nvPr>
            <p:ph type="sldNum" sz="quarter" idx="5"/>
          </p:nvPr>
        </p:nvSpPr>
        <p:spPr/>
        <p:txBody>
          <a:bodyPr/>
          <a:lstStyle/>
          <a:p>
            <a:fld id="{852154FA-7E26-495B-A169-52D0CDDEA07D}" type="slidenum">
              <a:rPr lang="pt-BR" smtClean="0"/>
              <a:t>3</a:t>
            </a:fld>
            <a:endParaRPr lang="pt-BR"/>
          </a:p>
        </p:txBody>
      </p:sp>
    </p:spTree>
    <p:extLst>
      <p:ext uri="{BB962C8B-B14F-4D97-AF65-F5344CB8AC3E}">
        <p14:creationId xmlns:p14="http://schemas.microsoft.com/office/powerpoint/2010/main" val="1616429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One of the pillars of a good Experience special when we are talking about websites, it’s the performance and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More and more, the market drives us to develop faster and more reliable applications, currently, the performance is another keyword in web development, and Downsizing files is crucial to succeeding. The number of bytes delivered to the browser is very important, we should consider that many clients will have a relatively underpowered mobile device or slow internet connections and that is true in most part of the developing countries where  the next billion internet users will come online in the upcoming years</a:t>
            </a:r>
          </a:p>
          <a:p>
            <a:r>
              <a:rPr lang="en-US" sz="1200" b="0" i="0" kern="1200" dirty="0">
                <a:solidFill>
                  <a:schemeClr val="tx1"/>
                </a:solidFill>
                <a:effectLst/>
                <a:latin typeface="+mn-lt"/>
                <a:ea typeface="+mn-ea"/>
                <a:cs typeface="+mn-cs"/>
              </a:rPr>
              <a:t> Faster pages means better conversion, which is essential for Digital Marketers.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There are many ways to try to improve the performance of a Sitecore website, this can be done using cache, or you can scale vertically or horizontally, or you can use Sitecore Debug, to check how long a rendering is taking to load, or you can use Ajax to avoid the page to reload, all are valid and should be used as well, but today we will focus the discussion in bytes delivered to the client</a:t>
            </a:r>
          </a:p>
        </p:txBody>
      </p:sp>
      <p:sp>
        <p:nvSpPr>
          <p:cNvPr id="4" name="Slide Number Placeholder 3"/>
          <p:cNvSpPr>
            <a:spLocks noGrp="1"/>
          </p:cNvSpPr>
          <p:nvPr>
            <p:ph type="sldNum" sz="quarter" idx="10"/>
          </p:nvPr>
        </p:nvSpPr>
        <p:spPr/>
        <p:txBody>
          <a:bodyPr/>
          <a:lstStyle/>
          <a:p>
            <a:fld id="{852154FA-7E26-495B-A169-52D0CDDEA07D}" type="slidenum">
              <a:rPr lang="pt-BR" smtClean="0"/>
              <a:t>4</a:t>
            </a:fld>
            <a:endParaRPr lang="pt-BR"/>
          </a:p>
        </p:txBody>
      </p:sp>
    </p:spTree>
    <p:extLst>
      <p:ext uri="{BB962C8B-B14F-4D97-AF65-F5344CB8AC3E}">
        <p14:creationId xmlns:p14="http://schemas.microsoft.com/office/powerpoint/2010/main" val="3999969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can see a normal project structure in Visual Studio, which contains some </a:t>
            </a:r>
            <a:r>
              <a:rPr lang="en-US" dirty="0" err="1"/>
              <a:t>javascript</a:t>
            </a:r>
            <a:r>
              <a:rPr lang="en-US" dirty="0"/>
              <a:t> files, each one with designed to fulfill a requirement for a specific situation. In this example, we can see ”vendor-date-valid” which is usually used in forms, with this file, the developer can perform validations on a form, but probably it will not be used in all the pages, since not all the pages will have forms, another file is the “reschedule-appointment”, a </a:t>
            </a:r>
            <a:r>
              <a:rPr lang="en-US" dirty="0" err="1"/>
              <a:t>javascript</a:t>
            </a:r>
            <a:r>
              <a:rPr lang="en-US" dirty="0"/>
              <a:t> designed for a feature or a page, It contains the code that allows the user to perform such action, so both files, separated in the project, containing different functions.  We can also see the search.js which allows the user to find some content on the website.</a:t>
            </a:r>
          </a:p>
        </p:txBody>
      </p:sp>
      <p:sp>
        <p:nvSpPr>
          <p:cNvPr id="4" name="Slide Number Placeholder 3"/>
          <p:cNvSpPr>
            <a:spLocks noGrp="1"/>
          </p:cNvSpPr>
          <p:nvPr>
            <p:ph type="sldNum" sz="quarter" idx="10"/>
          </p:nvPr>
        </p:nvSpPr>
        <p:spPr/>
        <p:txBody>
          <a:bodyPr/>
          <a:lstStyle/>
          <a:p>
            <a:fld id="{852154FA-7E26-495B-A169-52D0CDDEA07D}" type="slidenum">
              <a:rPr lang="pt-BR" smtClean="0"/>
              <a:t>5</a:t>
            </a:fld>
            <a:endParaRPr lang="pt-BR"/>
          </a:p>
        </p:txBody>
      </p:sp>
    </p:spTree>
    <p:extLst>
      <p:ext uri="{BB962C8B-B14F-4D97-AF65-F5344CB8AC3E}">
        <p14:creationId xmlns:p14="http://schemas.microsoft.com/office/powerpoint/2010/main" val="2714511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Let's consider that most projects in a CMS will have the correct architecture, with divided files internally on the project, but usually, in the end, those files will be bundled and delivered in the web browser in one single big file. And Why ? well This is a challenge imposed due to the own nature of a CMS, any content author can add multiple components in a page, which means the result of bundled.JS or.CSS files will contain all the necessary files to run all the components available on the CMS, in most of the cases, all dependencies code. and that creates the issue, Why deliver the “vendor-date-valid.js” on a page that this file is not required? Or why deliver reschedule-appointment file in a page that does not contain this feature? That will just send unnecessary extra bytes to the client.</a:t>
            </a:r>
          </a:p>
        </p:txBody>
      </p:sp>
      <p:sp>
        <p:nvSpPr>
          <p:cNvPr id="4" name="Slide Number Placeholder 3"/>
          <p:cNvSpPr>
            <a:spLocks noGrp="1"/>
          </p:cNvSpPr>
          <p:nvPr>
            <p:ph type="sldNum" sz="quarter" idx="10"/>
          </p:nvPr>
        </p:nvSpPr>
        <p:spPr/>
        <p:txBody>
          <a:bodyPr/>
          <a:lstStyle/>
          <a:p>
            <a:fld id="{852154FA-7E26-495B-A169-52D0CDDEA07D}" type="slidenum">
              <a:rPr lang="pt-BR" smtClean="0"/>
              <a:t>6</a:t>
            </a:fld>
            <a:endParaRPr lang="pt-BR"/>
          </a:p>
        </p:txBody>
      </p:sp>
    </p:spTree>
    <p:extLst>
      <p:ext uri="{BB962C8B-B14F-4D97-AF65-F5344CB8AC3E}">
        <p14:creationId xmlns:p14="http://schemas.microsoft.com/office/powerpoint/2010/main" val="3757104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Bundle and Minification</a:t>
            </a:r>
          </a:p>
          <a:p>
            <a:r>
              <a:rPr lang="en-US" dirty="0" err="1"/>
              <a:t>So,What</a:t>
            </a:r>
            <a:r>
              <a:rPr lang="en-US" dirty="0"/>
              <a:t> is Bundling ? According to Microsoft </a:t>
            </a:r>
          </a:p>
          <a:p>
            <a:r>
              <a:rPr lang="en-US" sz="1200" b="0" i="0" kern="1200" dirty="0">
                <a:solidFill>
                  <a:schemeClr val="tx1"/>
                </a:solidFill>
                <a:effectLst/>
                <a:latin typeface="+mn-lt"/>
                <a:ea typeface="+mn-ea"/>
                <a:cs typeface="+mn-cs"/>
              </a:rPr>
              <a:t>Bundling is a feature that makes it easy to combine or bundle multiple files into a single file. You can create CSS, JavaScript and other bundles. Fewer files means fewer HTTP requests and that can improve first page load performance.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Minification</a:t>
            </a:r>
          </a:p>
          <a:p>
            <a:r>
              <a:rPr lang="en-US" sz="1200" b="0" i="0" kern="1200" dirty="0">
                <a:solidFill>
                  <a:schemeClr val="tx1"/>
                </a:solidFill>
                <a:effectLst/>
                <a:latin typeface="+mn-lt"/>
                <a:ea typeface="+mn-ea"/>
                <a:cs typeface="+mn-cs"/>
              </a:rPr>
              <a:t>Minification is a process that  performs a variety of different code optimizations to scripts or </a:t>
            </a:r>
            <a:r>
              <a:rPr lang="en-US" sz="1200" b="0" i="0" kern="1200" dirty="0" err="1">
                <a:solidFill>
                  <a:schemeClr val="tx1"/>
                </a:solidFill>
                <a:effectLst/>
                <a:latin typeface="+mn-lt"/>
                <a:ea typeface="+mn-ea"/>
                <a:cs typeface="+mn-cs"/>
              </a:rPr>
              <a:t>css</a:t>
            </a:r>
            <a:r>
              <a:rPr lang="en-US" sz="1200" b="0" i="0" kern="1200" dirty="0">
                <a:solidFill>
                  <a:schemeClr val="tx1"/>
                </a:solidFill>
                <a:effectLst/>
                <a:latin typeface="+mn-lt"/>
                <a:ea typeface="+mn-ea"/>
                <a:cs typeface="+mn-cs"/>
              </a:rPr>
              <a:t> files, such as removing unnecessary white space and comments and shortening variable names to one character. </a:t>
            </a:r>
          </a:p>
          <a:p>
            <a:r>
              <a:rPr lang="en-US" sz="1200" b="0" i="0" kern="1200" dirty="0">
                <a:solidFill>
                  <a:schemeClr val="tx1"/>
                </a:solidFill>
                <a:effectLst/>
                <a:latin typeface="+mn-lt"/>
                <a:ea typeface="+mn-ea"/>
                <a:cs typeface="+mn-cs"/>
              </a:rPr>
              <a:t>Those two process, are widely used on all the pages on the web.</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7</a:t>
            </a:fld>
            <a:endParaRPr lang="pt-BR"/>
          </a:p>
        </p:txBody>
      </p:sp>
    </p:spTree>
    <p:extLst>
      <p:ext uri="{BB962C8B-B14F-4D97-AF65-F5344CB8AC3E}">
        <p14:creationId xmlns:p14="http://schemas.microsoft.com/office/powerpoint/2010/main" val="2705291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shows images with the standard code used for configuring the bundle,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first image we can see the usage of</a:t>
            </a:r>
            <a:r>
              <a:rPr lang="en-US" sz="1200" b="0"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WebActivator</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Which is NuGet package that allows the developer to bring Startup and Shutdown code into the application.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see the Usage of </a:t>
            </a:r>
            <a:r>
              <a:rPr lang="en-US" dirty="0" err="1"/>
              <a:t>PreApplicationStartMethod</a:t>
            </a:r>
            <a:r>
              <a:rPr lang="en-US" dirty="0"/>
              <a:t> and this will make , the startup method will run the code in the initialization of the website. Creating the bundles, at the very beginning.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 this example we have two </a:t>
            </a:r>
            <a:r>
              <a:rPr lang="en-US" dirty="0" err="1"/>
              <a:t>Javascript</a:t>
            </a:r>
            <a:r>
              <a:rPr lang="en-US" dirty="0"/>
              <a:t> files, one which is “reschedule-appointment and vendor-date-valid”,  the final result of those two files will be the</a:t>
            </a:r>
          </a:p>
          <a:p>
            <a:r>
              <a:rPr lang="en-US" dirty="0"/>
              <a:t>called “global.js”., this will generate the bundled file . We can notice even they look very unrelated, they are bundled together, allowing that both renderings can be used at any time .</a:t>
            </a:r>
          </a:p>
          <a:p>
            <a:endParaRPr lang="en-US" dirty="0"/>
          </a:p>
          <a:p>
            <a:r>
              <a:rPr lang="en-US" dirty="0"/>
              <a:t>And this is the traditional approach and widely used. </a:t>
            </a:r>
          </a:p>
        </p:txBody>
      </p:sp>
      <p:sp>
        <p:nvSpPr>
          <p:cNvPr id="4" name="Slide Number Placeholder 3"/>
          <p:cNvSpPr>
            <a:spLocks noGrp="1"/>
          </p:cNvSpPr>
          <p:nvPr>
            <p:ph type="sldNum" sz="quarter" idx="5"/>
          </p:nvPr>
        </p:nvSpPr>
        <p:spPr/>
        <p:txBody>
          <a:bodyPr/>
          <a:lstStyle/>
          <a:p>
            <a:fld id="{852154FA-7E26-495B-A169-52D0CDDEA07D}" type="slidenum">
              <a:rPr lang="pt-BR" smtClean="0"/>
              <a:t>8</a:t>
            </a:fld>
            <a:endParaRPr lang="pt-BR"/>
          </a:p>
        </p:txBody>
      </p:sp>
    </p:spTree>
    <p:extLst>
      <p:ext uri="{BB962C8B-B14F-4D97-AF65-F5344CB8AC3E}">
        <p14:creationId xmlns:p14="http://schemas.microsoft.com/office/powerpoint/2010/main" val="973312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this example the bundled file, will have around  a hundred k (100k)Not considering the minification)</a:t>
            </a:r>
          </a:p>
          <a:p>
            <a:r>
              <a:rPr lang="en-US" dirty="0"/>
              <a:t>Reschedule-appointment-30k</a:t>
            </a:r>
          </a:p>
          <a:p>
            <a:r>
              <a:rPr lang="en-US" dirty="0"/>
              <a:t>Vendor-date-20k</a:t>
            </a:r>
          </a:p>
          <a:p>
            <a:r>
              <a:rPr lang="en-US" dirty="0"/>
              <a:t>And other </a:t>
            </a:r>
            <a:r>
              <a:rPr lang="en-US" dirty="0" err="1"/>
              <a:t>js</a:t>
            </a:r>
            <a:r>
              <a:rPr lang="en-US" dirty="0"/>
              <a:t> together around 50k , so regardless the rendering that is being used on the page, the code is delivering the same number of bytes decreasing the user experience, overloading the network, and the data consumption.</a:t>
            </a:r>
          </a:p>
        </p:txBody>
      </p:sp>
      <p:sp>
        <p:nvSpPr>
          <p:cNvPr id="4" name="Slide Number Placeholder 3"/>
          <p:cNvSpPr>
            <a:spLocks noGrp="1"/>
          </p:cNvSpPr>
          <p:nvPr>
            <p:ph type="sldNum" sz="quarter" idx="5"/>
          </p:nvPr>
        </p:nvSpPr>
        <p:spPr/>
        <p:txBody>
          <a:bodyPr/>
          <a:lstStyle/>
          <a:p>
            <a:fld id="{852154FA-7E26-495B-A169-52D0CDDEA07D}" type="slidenum">
              <a:rPr lang="pt-BR" smtClean="0"/>
              <a:t>9</a:t>
            </a:fld>
            <a:endParaRPr lang="pt-BR"/>
          </a:p>
        </p:txBody>
      </p:sp>
    </p:spTree>
    <p:extLst>
      <p:ext uri="{BB962C8B-B14F-4D97-AF65-F5344CB8AC3E}">
        <p14:creationId xmlns:p14="http://schemas.microsoft.com/office/powerpoint/2010/main" val="3346334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will be the reduction of unnecessary code delivered to the browser, since it contains only one rendering, the code will deliver just the necessary </a:t>
            </a:r>
            <a:r>
              <a:rPr lang="en-US" dirty="0" err="1"/>
              <a:t>javascript</a:t>
            </a:r>
            <a:r>
              <a:rPr lang="en-US" dirty="0"/>
              <a:t> to run that SPECIFIC rendering instead of delivering a big bundled file</a:t>
            </a:r>
          </a:p>
          <a:p>
            <a:r>
              <a:rPr lang="en-US" dirty="0"/>
              <a:t> , this will make a good reduction in the number of bytes sent to the client browser. In some projects we can see this attempt of reduction being done by a different technique, using Sitecore layout, In that case, The form Page could have a different layout of the other pages with their specific list of java scripts and CSS files.</a:t>
            </a:r>
          </a:p>
        </p:txBody>
      </p:sp>
      <p:sp>
        <p:nvSpPr>
          <p:cNvPr id="4" name="Slide Number Placeholder 3"/>
          <p:cNvSpPr>
            <a:spLocks noGrp="1"/>
          </p:cNvSpPr>
          <p:nvPr>
            <p:ph type="sldNum" sz="quarter" idx="5"/>
          </p:nvPr>
        </p:nvSpPr>
        <p:spPr/>
        <p:txBody>
          <a:bodyPr/>
          <a:lstStyle/>
          <a:p>
            <a:fld id="{852154FA-7E26-495B-A169-52D0CDDEA07D}" type="slidenum">
              <a:rPr lang="pt-BR" smtClean="0"/>
              <a:t>10</a:t>
            </a:fld>
            <a:endParaRPr lang="pt-BR"/>
          </a:p>
        </p:txBody>
      </p:sp>
    </p:spTree>
    <p:extLst>
      <p:ext uri="{BB962C8B-B14F-4D97-AF65-F5344CB8AC3E}">
        <p14:creationId xmlns:p14="http://schemas.microsoft.com/office/powerpoint/2010/main" val="2036209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Question is , How to deal with that in a smarter way?</a:t>
            </a:r>
          </a:p>
          <a:p>
            <a:endParaRPr lang="en-US" baseline="0" dirty="0"/>
          </a:p>
          <a:p>
            <a:r>
              <a:rPr lang="en-US" baseline="0" dirty="0"/>
              <a:t>Well , In Sitecore, the solution will come making some association between the Rendering and their direct dependencies, which can be </a:t>
            </a:r>
            <a:r>
              <a:rPr lang="en-US" baseline="0" dirty="0" err="1"/>
              <a:t>javascript</a:t>
            </a:r>
            <a:r>
              <a:rPr lang="en-US" baseline="0" dirty="0"/>
              <a:t> files and/or styles files, but We need to know this is feature is not natively built-in Sitecore, for that, we will need to get a module from Habitat.</a:t>
            </a:r>
          </a:p>
          <a:p>
            <a:endParaRPr lang="en-US" baseline="0" dirty="0"/>
          </a:p>
          <a:p>
            <a:r>
              <a:rPr lang="en-US" baseline="0" dirty="0"/>
              <a:t>in this case,  we will use just the necessary projects in your solution to implement this functionality</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People tend to think that Habitat is a Starter KIT but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Please, Remember DO not use HABITAT as a Starter Kit</a:t>
            </a:r>
          </a:p>
          <a:p>
            <a:endParaRPr lang="en-US" baseline="0" dirty="0"/>
          </a:p>
        </p:txBody>
      </p:sp>
      <p:sp>
        <p:nvSpPr>
          <p:cNvPr id="4" name="Slide Number Placeholder 3"/>
          <p:cNvSpPr>
            <a:spLocks noGrp="1"/>
          </p:cNvSpPr>
          <p:nvPr>
            <p:ph type="sldNum" sz="quarter" idx="10"/>
          </p:nvPr>
        </p:nvSpPr>
        <p:spPr/>
        <p:txBody>
          <a:bodyPr/>
          <a:lstStyle/>
          <a:p>
            <a:fld id="{852154FA-7E26-495B-A169-52D0CDDEA07D}" type="slidenum">
              <a:rPr lang="pt-BR" smtClean="0"/>
              <a:t>11</a:t>
            </a:fld>
            <a:endParaRPr lang="pt-BR"/>
          </a:p>
        </p:txBody>
      </p:sp>
    </p:spTree>
    <p:extLst>
      <p:ext uri="{BB962C8B-B14F-4D97-AF65-F5344CB8AC3E}">
        <p14:creationId xmlns:p14="http://schemas.microsoft.com/office/powerpoint/2010/main" val="2437832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you incorporate the code into your solution which is called “</a:t>
            </a:r>
            <a:r>
              <a:rPr lang="en-US" baseline="0" dirty="0" err="1"/>
              <a:t>Sitecore.Foundation.Assets</a:t>
            </a:r>
            <a:r>
              <a:rPr lang="en-US" baseline="0" dirty="0"/>
              <a:t>”,</a:t>
            </a:r>
          </a:p>
          <a:p>
            <a:endParaRPr lang="en-US" baseline="0" dirty="0"/>
          </a:p>
          <a:p>
            <a:r>
              <a:rPr lang="en-US" baseline="0" dirty="0"/>
              <a:t>The native renderings will start to show up new fields, this is due to the inclusion of the _</a:t>
            </a:r>
            <a:r>
              <a:rPr lang="en-US" baseline="0" dirty="0" err="1"/>
              <a:t>renderingassets</a:t>
            </a:r>
            <a:r>
              <a:rPr lang="en-US" baseline="0" dirty="0"/>
              <a:t> Template,</a:t>
            </a:r>
          </a:p>
          <a:p>
            <a:r>
              <a:rPr lang="en-US" baseline="0" dirty="0"/>
              <a:t>Which contains those fields items, This change will be performed on Controller Rendering, Item Rendering among other renderings.</a:t>
            </a:r>
          </a:p>
          <a:p>
            <a:endParaRPr lang="en-US" baseline="0" dirty="0"/>
          </a:p>
          <a:p>
            <a:r>
              <a:rPr lang="en-US" baseline="0" dirty="0"/>
              <a:t>Two main important fields are the “JavaScript Assets” and “CSS assets”.</a:t>
            </a:r>
          </a:p>
        </p:txBody>
      </p:sp>
      <p:sp>
        <p:nvSpPr>
          <p:cNvPr id="4" name="Slide Number Placeholder 3"/>
          <p:cNvSpPr>
            <a:spLocks noGrp="1"/>
          </p:cNvSpPr>
          <p:nvPr>
            <p:ph type="sldNum" sz="quarter" idx="5"/>
          </p:nvPr>
        </p:nvSpPr>
        <p:spPr/>
        <p:txBody>
          <a:bodyPr/>
          <a:lstStyle/>
          <a:p>
            <a:fld id="{852154FA-7E26-495B-A169-52D0CDDEA07D}" type="slidenum">
              <a:rPr lang="pt-BR" smtClean="0"/>
              <a:t>12</a:t>
            </a:fld>
            <a:endParaRPr lang="pt-BR"/>
          </a:p>
        </p:txBody>
      </p:sp>
    </p:spTree>
    <p:extLst>
      <p:ext uri="{BB962C8B-B14F-4D97-AF65-F5344CB8AC3E}">
        <p14:creationId xmlns:p14="http://schemas.microsoft.com/office/powerpoint/2010/main" val="824998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a:t>Making the association.</a:t>
            </a:r>
          </a:p>
          <a:p>
            <a:pPr marL="0" indent="0">
              <a:buNone/>
            </a:pPr>
            <a:r>
              <a:rPr lang="en-US" baseline="0" dirty="0"/>
              <a:t>With the new fields in your hands</a:t>
            </a:r>
          </a:p>
          <a:p>
            <a:pPr marL="0" indent="0">
              <a:buNone/>
            </a:pPr>
            <a:r>
              <a:rPr lang="en-US" baseline="0" dirty="0"/>
              <a:t>The developer must insert their dependencies, note that is even possible to add some Inline </a:t>
            </a:r>
            <a:r>
              <a:rPr lang="en-US" baseline="0" dirty="0" err="1"/>
              <a:t>Javascript</a:t>
            </a:r>
            <a:r>
              <a:rPr lang="en-US" baseline="0" dirty="0"/>
              <a:t>.</a:t>
            </a:r>
          </a:p>
          <a:p>
            <a:pPr marL="0" indent="0">
              <a:buNone/>
            </a:pPr>
            <a:r>
              <a:rPr lang="en-US" baseline="0" dirty="0"/>
              <a:t>On this example, the dependency is called “reschedule-appointment”. The field also allows multiple </a:t>
            </a:r>
            <a:r>
              <a:rPr lang="en-US" baseline="0" dirty="0" err="1"/>
              <a:t>javascript</a:t>
            </a:r>
            <a:r>
              <a:rPr lang="en-US" baseline="0" dirty="0"/>
              <a:t> files. In order to do that, you must use commas, semi-colons or newlines. This feature enables you to add for example a tracker or any other code that you may need for one specific page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the form rendering, we would need to add vendor-date-valid </a:t>
            </a:r>
            <a:r>
              <a:rPr lang="en-US" baseline="0" dirty="0" err="1"/>
              <a:t>javascript</a:t>
            </a:r>
            <a:r>
              <a:rPr lang="en-US" baseline="0" dirty="0"/>
              <a:t>, in this example, we added demo.css</a:t>
            </a:r>
          </a:p>
          <a:p>
            <a:pPr marL="0" indent="0">
              <a:buNone/>
            </a:pPr>
            <a:endParaRPr lang="en-US" baseline="0" dirty="0"/>
          </a:p>
          <a:p>
            <a:pPr marL="0" indent="0">
              <a:buNone/>
            </a:pPr>
            <a:r>
              <a:rPr lang="en-US" baseline="0" dirty="0"/>
              <a:t>And It’s also possible to add some inline CSS  if necessary. On the field called “CSS Inline”.</a:t>
            </a:r>
          </a:p>
        </p:txBody>
      </p:sp>
      <p:sp>
        <p:nvSpPr>
          <p:cNvPr id="4" name="Slide Number Placeholder 3"/>
          <p:cNvSpPr>
            <a:spLocks noGrp="1"/>
          </p:cNvSpPr>
          <p:nvPr>
            <p:ph type="sldNum" sz="quarter" idx="10"/>
          </p:nvPr>
        </p:nvSpPr>
        <p:spPr/>
        <p:txBody>
          <a:bodyPr/>
          <a:lstStyle/>
          <a:p>
            <a:fld id="{852154FA-7E26-495B-A169-52D0CDDEA07D}" type="slidenum">
              <a:rPr lang="pt-BR" smtClean="0"/>
              <a:t>13</a:t>
            </a:fld>
            <a:endParaRPr lang="pt-BR"/>
          </a:p>
        </p:txBody>
      </p:sp>
    </p:spTree>
    <p:extLst>
      <p:ext uri="{BB962C8B-B14F-4D97-AF65-F5344CB8AC3E}">
        <p14:creationId xmlns:p14="http://schemas.microsoft.com/office/powerpoint/2010/main" val="416474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module will dynamically insert the dependencies on the page, and that will help us to delivery smaller files to the client, and reduce the Page load time</a:t>
            </a:r>
          </a:p>
          <a:p>
            <a:r>
              <a:rPr lang="en-US" dirty="0"/>
              <a:t>It’s important to remember that Search engines, uses the Page load as metric to score our website as well, and it may affect your page ranking.</a:t>
            </a:r>
          </a:p>
          <a:p>
            <a:endParaRPr lang="en-US" dirty="0"/>
          </a:p>
          <a:p>
            <a:r>
              <a:rPr lang="en-US" dirty="0"/>
              <a:t>So, and everybody is happy right?</a:t>
            </a:r>
          </a:p>
          <a:p>
            <a:endParaRPr lang="en-US" dirty="0"/>
          </a:p>
          <a:p>
            <a:r>
              <a:rPr lang="en-US" dirty="0"/>
              <a:t>Well, It seems it’s all over, but if you have a closer look, something may be missing, That file is not MINIFED, </a:t>
            </a:r>
          </a:p>
          <a:p>
            <a:r>
              <a:rPr lang="en-US" dirty="0"/>
              <a:t>When you use the Bundle Strategy, Usually the file is minified by the bundling feature, so now you have another issue, the code is delivering non-</a:t>
            </a:r>
            <a:r>
              <a:rPr lang="en-US" dirty="0" err="1"/>
              <a:t>minifed</a:t>
            </a:r>
            <a:r>
              <a:rPr lang="en-US" dirty="0"/>
              <a:t> files! and actually, you are increasing the number of bytes!</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14</a:t>
            </a:fld>
            <a:endParaRPr lang="pt-BR"/>
          </a:p>
        </p:txBody>
      </p:sp>
    </p:spTree>
    <p:extLst>
      <p:ext uri="{BB962C8B-B14F-4D97-AF65-F5344CB8AC3E}">
        <p14:creationId xmlns:p14="http://schemas.microsoft.com/office/powerpoint/2010/main" val="1088722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we will need to perform some change on the module.</a:t>
            </a:r>
          </a:p>
          <a:p>
            <a:endParaRPr lang="en-US" dirty="0"/>
          </a:p>
          <a:p>
            <a:r>
              <a:rPr lang="en-US" dirty="0"/>
              <a:t>We will need to introduce the “Script class” which is part of the SYSTEM dot WEB dot OPTIMIZATION namespace, so here the class used to minify the files will be introduced on the code.</a:t>
            </a:r>
          </a:p>
          <a:p>
            <a:r>
              <a:rPr lang="en-US" dirty="0"/>
              <a:t>In this example, the change is applied only to the JavaScript piece, but a similar change must be performed on the code that handles the CSS reference as well</a:t>
            </a:r>
          </a:p>
          <a:p>
            <a:endParaRPr lang="en-US" dirty="0"/>
          </a:p>
          <a:p>
            <a:r>
              <a:rPr lang="en-US" dirty="0"/>
              <a:t>Note that I also added the “defer” attribute on that reference :</a:t>
            </a:r>
          </a:p>
          <a:p>
            <a:r>
              <a:rPr lang="en-US" dirty="0"/>
              <a:t>The defer attribute tells the browser to only execute the script file once the HTML document has been fully parsed.</a:t>
            </a:r>
          </a:p>
          <a:p>
            <a:endParaRPr lang="en-US" dirty="0"/>
          </a:p>
          <a:p>
            <a:r>
              <a:rPr lang="en-US" dirty="0"/>
              <a:t>Since JavaScript is considered a “Blocking resource” this attribute, will interfere with the time to first paint.</a:t>
            </a:r>
          </a:p>
          <a:p>
            <a:r>
              <a:rPr lang="en-US" dirty="0"/>
              <a:t>Of course, you can customize this, in your own way, using the defer attribute, the async attribute, or no attributes at all depending on your needs.</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15</a:t>
            </a:fld>
            <a:endParaRPr lang="pt-BR"/>
          </a:p>
        </p:txBody>
      </p:sp>
    </p:spTree>
    <p:extLst>
      <p:ext uri="{BB962C8B-B14F-4D97-AF65-F5344CB8AC3E}">
        <p14:creationId xmlns:p14="http://schemas.microsoft.com/office/powerpoint/2010/main" val="1260906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change will be on the </a:t>
            </a:r>
            <a:r>
              <a:rPr lang="en-US" dirty="0" err="1"/>
              <a:t>BundleConfig</a:t>
            </a:r>
            <a:r>
              <a:rPr lang="en-US" dirty="0"/>
              <a:t> which contains all the files that will be optimized.</a:t>
            </a:r>
          </a:p>
          <a:p>
            <a:r>
              <a:rPr lang="en-US" dirty="0"/>
              <a:t>In this case, </a:t>
            </a:r>
          </a:p>
          <a:p>
            <a:r>
              <a:rPr lang="en-US" dirty="0"/>
              <a:t>We will use a new approach, in this strategy the code will dynamically identify the assets files, and create the bundle files.</a:t>
            </a:r>
          </a:p>
          <a:p>
            <a:r>
              <a:rPr lang="en-US" dirty="0"/>
              <a:t>But how is this  done ?</a:t>
            </a:r>
          </a:p>
        </p:txBody>
      </p:sp>
      <p:sp>
        <p:nvSpPr>
          <p:cNvPr id="4" name="Slide Number Placeholder 3"/>
          <p:cNvSpPr>
            <a:spLocks noGrp="1"/>
          </p:cNvSpPr>
          <p:nvPr>
            <p:ph type="sldNum" sz="quarter" idx="5"/>
          </p:nvPr>
        </p:nvSpPr>
        <p:spPr/>
        <p:txBody>
          <a:bodyPr/>
          <a:lstStyle/>
          <a:p>
            <a:fld id="{852154FA-7E26-495B-A169-52D0CDDEA07D}" type="slidenum">
              <a:rPr lang="pt-BR" smtClean="0"/>
              <a:t>16</a:t>
            </a:fld>
            <a:endParaRPr lang="pt-BR"/>
          </a:p>
        </p:txBody>
      </p:sp>
    </p:spTree>
    <p:extLst>
      <p:ext uri="{BB962C8B-B14F-4D97-AF65-F5344CB8AC3E}">
        <p14:creationId xmlns:p14="http://schemas.microsoft.com/office/powerpoint/2010/main" val="1791148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first we need to set up a config file and point to the folder where the project has their assets, it can be multiple folders for </a:t>
            </a:r>
            <a:r>
              <a:rPr lang="en-US" dirty="0" err="1"/>
              <a:t>javascript</a:t>
            </a:r>
            <a:r>
              <a:rPr lang="en-US" dirty="0"/>
              <a:t> or styles.</a:t>
            </a:r>
          </a:p>
          <a:p>
            <a:endParaRPr lang="en-US" dirty="0"/>
          </a:p>
          <a:p>
            <a:r>
              <a:rPr lang="en-US" dirty="0"/>
              <a:t>The first node contains the List of folders that holds JavaScript files</a:t>
            </a:r>
          </a:p>
          <a:p>
            <a:endParaRPr lang="en-US" dirty="0"/>
          </a:p>
          <a:p>
            <a:r>
              <a:rPr lang="en-US" dirty="0"/>
              <a:t>The second one, contains the list of folders that holds CSS files</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17</a:t>
            </a:fld>
            <a:endParaRPr lang="pt-BR"/>
          </a:p>
        </p:txBody>
      </p:sp>
    </p:spTree>
    <p:extLst>
      <p:ext uri="{BB962C8B-B14F-4D97-AF65-F5344CB8AC3E}">
        <p14:creationId xmlns:p14="http://schemas.microsoft.com/office/powerpoint/2010/main" val="994380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change will be on the </a:t>
            </a:r>
            <a:r>
              <a:rPr lang="en-US" dirty="0" err="1"/>
              <a:t>BundleConfig</a:t>
            </a:r>
            <a:r>
              <a:rPr lang="en-US" dirty="0"/>
              <a:t>, </a:t>
            </a:r>
          </a:p>
          <a:p>
            <a:endParaRPr lang="en-US" dirty="0"/>
          </a:p>
          <a:p>
            <a:r>
              <a:rPr lang="en-US" dirty="0"/>
              <a:t>Usually we can see a lot of bundle files being added to this part of the code, one for each file, or multiple into one single big file.</a:t>
            </a:r>
          </a:p>
          <a:p>
            <a:r>
              <a:rPr lang="en-US" dirty="0"/>
              <a:t>On this slide , there is a suggestion that will dynamically identify all the </a:t>
            </a:r>
            <a:r>
              <a:rPr lang="en-US" dirty="0" err="1"/>
              <a:t>css</a:t>
            </a:r>
            <a:r>
              <a:rPr lang="en-US" dirty="0"/>
              <a:t> and java scripts files, and it will generate a single.</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We also need guarantee the use of </a:t>
            </a:r>
            <a:r>
              <a:rPr lang="en-US" dirty="0" err="1"/>
              <a:t>PostApplicationStartMethod</a:t>
            </a:r>
            <a:r>
              <a:rPr lang="en-US" dirty="0"/>
              <a:t>, otherwise the </a:t>
            </a:r>
            <a:r>
              <a:rPr lang="en-US" dirty="0" err="1"/>
              <a:t>HttpContext</a:t>
            </a:r>
            <a:r>
              <a:rPr lang="en-US" dirty="0"/>
              <a:t> will be null. </a:t>
            </a:r>
          </a:p>
          <a:p>
            <a:r>
              <a:rPr lang="en-US" dirty="0"/>
              <a:t>The code will implement a logic that reads those config files, identify them, and generate a specific bundle for each file .</a:t>
            </a:r>
          </a:p>
          <a:p>
            <a:r>
              <a:rPr lang="en-US" dirty="0"/>
              <a:t>So, instead of manually typing each </a:t>
            </a:r>
            <a:r>
              <a:rPr lang="en-US" dirty="0" err="1"/>
              <a:t>js</a:t>
            </a:r>
            <a:r>
              <a:rPr lang="en-US" dirty="0"/>
              <a:t> or </a:t>
            </a:r>
            <a:r>
              <a:rPr lang="en-US" dirty="0" err="1"/>
              <a:t>css</a:t>
            </a:r>
            <a:r>
              <a:rPr lang="en-US" dirty="0"/>
              <a:t> as usually is done, the code will create the bundles dynamically based on the config files , allowing them to be used on the Renderings.</a:t>
            </a:r>
          </a:p>
        </p:txBody>
      </p:sp>
      <p:sp>
        <p:nvSpPr>
          <p:cNvPr id="4" name="Slide Number Placeholder 3"/>
          <p:cNvSpPr>
            <a:spLocks noGrp="1"/>
          </p:cNvSpPr>
          <p:nvPr>
            <p:ph type="sldNum" sz="quarter" idx="5"/>
          </p:nvPr>
        </p:nvSpPr>
        <p:spPr/>
        <p:txBody>
          <a:bodyPr/>
          <a:lstStyle/>
          <a:p>
            <a:fld id="{852154FA-7E26-495B-A169-52D0CDDEA07D}" type="slidenum">
              <a:rPr lang="pt-BR" smtClean="0"/>
              <a:t>18</a:t>
            </a:fld>
            <a:endParaRPr lang="pt-BR"/>
          </a:p>
        </p:txBody>
      </p:sp>
    </p:spTree>
    <p:extLst>
      <p:ext uri="{BB962C8B-B14F-4D97-AF65-F5344CB8AC3E}">
        <p14:creationId xmlns:p14="http://schemas.microsoft.com/office/powerpoint/2010/main" val="3284462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cannot forget the changes on the Layout ,</a:t>
            </a:r>
          </a:p>
          <a:p>
            <a:r>
              <a:rPr lang="en-US" dirty="0"/>
              <a:t>Here it is place were the code will inject the references.</a:t>
            </a:r>
          </a:p>
          <a:p>
            <a:endParaRPr lang="en-US" dirty="0"/>
          </a:p>
          <a:p>
            <a:r>
              <a:rPr lang="en-US" dirty="0"/>
              <a:t>On the layout you still need to put the call to “Rendering Assets Service”, which will call our customized method, plus the changes  that we made  that will minify the files.</a:t>
            </a:r>
          </a:p>
          <a:p>
            <a:r>
              <a:rPr lang="en-US" dirty="0"/>
              <a:t>As we can see, the first call is on the HEAD which will render the Inline JS, and the second will write the references to the  Styles.</a:t>
            </a:r>
          </a:p>
          <a:p>
            <a:endParaRPr lang="en-US" dirty="0"/>
          </a:p>
          <a:p>
            <a:r>
              <a:rPr lang="en-US" dirty="0"/>
              <a:t>In the middle we will have just normal code, like placeholders, h1 tag, and </a:t>
            </a:r>
            <a:r>
              <a:rPr lang="en-US"/>
              <a:t>other stuff.</a:t>
            </a:r>
            <a:endParaRPr lang="en-US" dirty="0"/>
          </a:p>
          <a:p>
            <a:endParaRPr lang="en-US" dirty="0"/>
          </a:p>
          <a:p>
            <a:r>
              <a:rPr lang="en-US" dirty="0"/>
              <a:t>And at the bottom , it will render the bundled </a:t>
            </a:r>
            <a:r>
              <a:rPr lang="en-US" dirty="0" err="1"/>
              <a:t>js</a:t>
            </a:r>
            <a:r>
              <a:rPr lang="en-US" dirty="0"/>
              <a:t> references</a:t>
            </a:r>
          </a:p>
        </p:txBody>
      </p:sp>
      <p:sp>
        <p:nvSpPr>
          <p:cNvPr id="4" name="Slide Number Placeholder 3"/>
          <p:cNvSpPr>
            <a:spLocks noGrp="1"/>
          </p:cNvSpPr>
          <p:nvPr>
            <p:ph type="sldNum" sz="quarter" idx="5"/>
          </p:nvPr>
        </p:nvSpPr>
        <p:spPr/>
        <p:txBody>
          <a:bodyPr/>
          <a:lstStyle/>
          <a:p>
            <a:fld id="{852154FA-7E26-495B-A169-52D0CDDEA07D}" type="slidenum">
              <a:rPr lang="pt-BR" smtClean="0"/>
              <a:t>19</a:t>
            </a:fld>
            <a:endParaRPr lang="pt-BR"/>
          </a:p>
        </p:txBody>
      </p:sp>
    </p:spTree>
    <p:extLst>
      <p:ext uri="{BB962C8B-B14F-4D97-AF65-F5344CB8AC3E}">
        <p14:creationId xmlns:p14="http://schemas.microsoft.com/office/powerpoint/2010/main" val="2239976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when I was doing my tests I saw an issue,  That is why I had to make  this small Improvement..</a:t>
            </a:r>
          </a:p>
          <a:p>
            <a:r>
              <a:rPr lang="en-US" dirty="0"/>
              <a:t>I faced an </a:t>
            </a:r>
            <a:r>
              <a:rPr lang="en-US" dirty="0" err="1"/>
              <a:t>RunTime</a:t>
            </a:r>
            <a:r>
              <a:rPr lang="en-US" dirty="0"/>
              <a:t> error, It may be due to an version that had locally, but it seems</a:t>
            </a:r>
          </a:p>
          <a:p>
            <a:endParaRPr lang="en-US" dirty="0"/>
          </a:p>
          <a:p>
            <a:r>
              <a:rPr lang="en-US" dirty="0"/>
              <a:t>There is a situation where you may have the exactly two renderings on the same Page,  and It will work, except if  you have some JavaScript on the field inline code, for that</a:t>
            </a:r>
          </a:p>
          <a:p>
            <a:r>
              <a:rPr lang="en-US" dirty="0"/>
              <a:t>There is a minor change that must be applied in order to fix the issue.</a:t>
            </a:r>
          </a:p>
          <a:p>
            <a:endParaRPr lang="en-US" dirty="0"/>
          </a:p>
          <a:p>
            <a:r>
              <a:rPr lang="en-US" dirty="0"/>
              <a:t>A simple check for null will do the trick, and now your page can have two renderings , plus some inline JS and it will work just fine.</a:t>
            </a:r>
          </a:p>
        </p:txBody>
      </p:sp>
      <p:sp>
        <p:nvSpPr>
          <p:cNvPr id="4" name="Slide Number Placeholder 3"/>
          <p:cNvSpPr>
            <a:spLocks noGrp="1"/>
          </p:cNvSpPr>
          <p:nvPr>
            <p:ph type="sldNum" sz="quarter" idx="5"/>
          </p:nvPr>
        </p:nvSpPr>
        <p:spPr/>
        <p:txBody>
          <a:bodyPr/>
          <a:lstStyle/>
          <a:p>
            <a:fld id="{852154FA-7E26-495B-A169-52D0CDDEA07D}" type="slidenum">
              <a:rPr lang="pt-BR" smtClean="0"/>
              <a:t>20</a:t>
            </a:fld>
            <a:endParaRPr lang="pt-BR"/>
          </a:p>
        </p:txBody>
      </p:sp>
    </p:spTree>
    <p:extLst>
      <p:ext uri="{BB962C8B-B14F-4D97-AF65-F5344CB8AC3E}">
        <p14:creationId xmlns:p14="http://schemas.microsoft.com/office/powerpoint/2010/main" val="47541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arrow we can see a similar code that handles the CSS BUNDLE.</a:t>
            </a:r>
          </a:p>
          <a:p>
            <a:endParaRPr lang="en-US" dirty="0"/>
          </a:p>
          <a:p>
            <a:r>
              <a:rPr lang="en-US" dirty="0"/>
              <a:t>So, Let’s apply the </a:t>
            </a:r>
            <a:r>
              <a:rPr lang="en-US" dirty="0" err="1"/>
              <a:t>the</a:t>
            </a:r>
            <a:r>
              <a:rPr lang="en-US" dirty="0"/>
              <a:t> same change for the method that handles the inline CSS.</a:t>
            </a:r>
          </a:p>
          <a:p>
            <a:r>
              <a:rPr lang="en-US" dirty="0"/>
              <a:t>Let’s apply the same check null.</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21</a:t>
            </a:fld>
            <a:endParaRPr lang="pt-BR"/>
          </a:p>
        </p:txBody>
      </p:sp>
    </p:spTree>
    <p:extLst>
      <p:ext uri="{BB962C8B-B14F-4D97-AF65-F5344CB8AC3E}">
        <p14:creationId xmlns:p14="http://schemas.microsoft.com/office/powerpoint/2010/main" val="1304937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outcome of that on HTML, it will be some additional characters on a reference as shown in the red box, this will guarantee you the bundle is being also integrated with the Habitat module, the file will be minified.</a:t>
            </a:r>
          </a:p>
          <a:p>
            <a:endParaRPr lang="en-US" dirty="0"/>
          </a:p>
          <a:p>
            <a:r>
              <a:rPr lang="en-US" dirty="0"/>
              <a:t>Another important benefit is the reduction of the number of </a:t>
            </a:r>
            <a:r>
              <a:rPr lang="en-US" dirty="0" err="1"/>
              <a:t>javascripts</a:t>
            </a:r>
            <a:r>
              <a:rPr lang="en-US" dirty="0"/>
              <a:t> loaded, usually, there are a considerable number of routines being executed after the document has been loaded, this may also increase the performance of the page</a:t>
            </a:r>
          </a:p>
          <a:p>
            <a:endParaRPr lang="en-US" dirty="0"/>
          </a:p>
          <a:p>
            <a:r>
              <a:rPr lang="en-US" dirty="0"/>
              <a:t>The final result of this is a change on the way that we correlate the renderings and their dependencies, the gains of using this technique is remarkable.</a:t>
            </a:r>
          </a:p>
          <a:p>
            <a:r>
              <a:rPr lang="en-US" dirty="0"/>
              <a:t>The reduction of delivered bytes to the clients and their devices should be encouraged and it’s a tendency.</a:t>
            </a:r>
          </a:p>
          <a:p>
            <a:endParaRPr lang="en-US" dirty="0"/>
          </a:p>
        </p:txBody>
      </p:sp>
      <p:sp>
        <p:nvSpPr>
          <p:cNvPr id="4" name="Slide Number Placeholder 3"/>
          <p:cNvSpPr>
            <a:spLocks noGrp="1"/>
          </p:cNvSpPr>
          <p:nvPr>
            <p:ph type="sldNum" sz="quarter" idx="5"/>
          </p:nvPr>
        </p:nvSpPr>
        <p:spPr/>
        <p:txBody>
          <a:bodyPr/>
          <a:lstStyle/>
          <a:p>
            <a:fld id="{852154FA-7E26-495B-A169-52D0CDDEA07D}" type="slidenum">
              <a:rPr lang="pt-BR" smtClean="0"/>
              <a:t>22</a:t>
            </a:fld>
            <a:endParaRPr lang="pt-BR"/>
          </a:p>
        </p:txBody>
      </p:sp>
    </p:spTree>
    <p:extLst>
      <p:ext uri="{BB962C8B-B14F-4D97-AF65-F5344CB8AC3E}">
        <p14:creationId xmlns:p14="http://schemas.microsoft.com/office/powerpoint/2010/main" val="2466752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Validation</a:t>
            </a:r>
          </a:p>
          <a:p>
            <a:r>
              <a:rPr lang="en-US" dirty="0"/>
              <a:t>Google Chrome offers a tool that helps the team to Identify some bottleneck files that are being loaded and not being used.</a:t>
            </a:r>
          </a:p>
          <a:p>
            <a:r>
              <a:rPr lang="en-US" dirty="0"/>
              <a:t>The small arrow points to the Tab called “Coverage” show you some information regarding the usage of code </a:t>
            </a:r>
          </a:p>
          <a:p>
            <a:endParaRPr lang="en-US" dirty="0"/>
          </a:p>
          <a:p>
            <a:r>
              <a:rPr lang="en-US" dirty="0"/>
              <a:t>We can see the </a:t>
            </a:r>
            <a:r>
              <a:rPr lang="en-US" dirty="0" err="1"/>
              <a:t>Url</a:t>
            </a:r>
            <a:r>
              <a:rPr lang="en-US" dirty="0"/>
              <a:t>, The Type , the Total Bytes, and the Unused Bytes , </a:t>
            </a:r>
            <a:r>
              <a:rPr lang="en-US" sz="1200" b="0" i="0" kern="1200" dirty="0">
                <a:solidFill>
                  <a:schemeClr val="tx1"/>
                </a:solidFill>
                <a:effectLst/>
                <a:latin typeface="+mn-lt"/>
                <a:ea typeface="+mn-ea"/>
                <a:cs typeface="+mn-cs"/>
              </a:rPr>
              <a:t>The last, unnamed column is a visualization of the </a:t>
            </a:r>
            <a:r>
              <a:rPr lang="en-US" sz="1200" b="1" i="0" kern="1200" dirty="0">
                <a:solidFill>
                  <a:schemeClr val="tx1"/>
                </a:solidFill>
                <a:effectLst/>
                <a:latin typeface="+mn-lt"/>
                <a:ea typeface="+mn-ea"/>
                <a:cs typeface="+mn-cs"/>
              </a:rPr>
              <a:t>Total Bytes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Unused Bytes</a:t>
            </a:r>
            <a:r>
              <a:rPr lang="en-US" sz="1200" b="0" i="0" kern="1200" dirty="0">
                <a:solidFill>
                  <a:schemeClr val="tx1"/>
                </a:solidFill>
                <a:effectLst/>
                <a:latin typeface="+mn-lt"/>
                <a:ea typeface="+mn-ea"/>
                <a:cs typeface="+mn-cs"/>
              </a:rPr>
              <a:t> columns. The red section of the bar is unused bytes. The green section is used bytes.</a:t>
            </a:r>
          </a:p>
          <a:p>
            <a:r>
              <a:rPr lang="en-US" sz="1200" b="0" i="0" kern="1200" dirty="0">
                <a:solidFill>
                  <a:schemeClr val="tx1"/>
                </a:solidFill>
                <a:effectLst/>
                <a:latin typeface="+mn-lt"/>
                <a:ea typeface="+mn-ea"/>
                <a:cs typeface="+mn-cs"/>
              </a:rPr>
              <a:t>Do you see the Big orange Arrow? That shows part of the code that is not being used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It’s important to take a closer look and test after the changes on the files, since , some functions can be only triggered after some events, like resizing, and this may not be perfectly covered by the tool </a:t>
            </a:r>
          </a:p>
          <a:p>
            <a:endParaRPr lang="en-US" dirty="0"/>
          </a:p>
          <a:p>
            <a:r>
              <a:rPr lang="en-US" dirty="0"/>
              <a:t>In general this tool is an important ally, we should take this tool into consideration when looking to files or functions that can be removed from the bundled and fix their dependencies. </a:t>
            </a:r>
          </a:p>
        </p:txBody>
      </p:sp>
      <p:sp>
        <p:nvSpPr>
          <p:cNvPr id="4" name="Slide Number Placeholder 3"/>
          <p:cNvSpPr>
            <a:spLocks noGrp="1"/>
          </p:cNvSpPr>
          <p:nvPr>
            <p:ph type="sldNum" sz="quarter" idx="5"/>
          </p:nvPr>
        </p:nvSpPr>
        <p:spPr/>
        <p:txBody>
          <a:bodyPr/>
          <a:lstStyle/>
          <a:p>
            <a:fld id="{852154FA-7E26-495B-A169-52D0CDDEA07D}" type="slidenum">
              <a:rPr lang="pt-BR" smtClean="0"/>
              <a:t>23</a:t>
            </a:fld>
            <a:endParaRPr lang="pt-BR"/>
          </a:p>
        </p:txBody>
      </p:sp>
    </p:spTree>
    <p:extLst>
      <p:ext uri="{BB962C8B-B14F-4D97-AF65-F5344CB8AC3E}">
        <p14:creationId xmlns:p14="http://schemas.microsoft.com/office/powerpoint/2010/main" val="3468779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demonstrate the result, I created a example project , containing everything that you needed to apply on this solution.</a:t>
            </a:r>
          </a:p>
          <a:p>
            <a:r>
              <a:rPr lang="en-US" dirty="0"/>
              <a:t> </a:t>
            </a:r>
          </a:p>
        </p:txBody>
      </p:sp>
      <p:sp>
        <p:nvSpPr>
          <p:cNvPr id="4" name="Slide Number Placeholder 3"/>
          <p:cNvSpPr>
            <a:spLocks noGrp="1"/>
          </p:cNvSpPr>
          <p:nvPr>
            <p:ph type="sldNum" sz="quarter" idx="5"/>
          </p:nvPr>
        </p:nvSpPr>
        <p:spPr/>
        <p:txBody>
          <a:bodyPr/>
          <a:lstStyle/>
          <a:p>
            <a:fld id="{852154FA-7E26-495B-A169-52D0CDDEA07D}" type="slidenum">
              <a:rPr lang="pt-BR" smtClean="0"/>
              <a:t>24</a:t>
            </a:fld>
            <a:endParaRPr lang="pt-BR"/>
          </a:p>
        </p:txBody>
      </p:sp>
    </p:spTree>
    <p:extLst>
      <p:ext uri="{BB962C8B-B14F-4D97-AF65-F5344CB8AC3E}">
        <p14:creationId xmlns:p14="http://schemas.microsoft.com/office/powerpoint/2010/main" val="758917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 for your time </a:t>
            </a:r>
          </a:p>
          <a:p>
            <a:r>
              <a:rPr lang="en-US" dirty="0"/>
              <a:t>I hope you enjoyed this presentation, and this can help you deliver better and faster websites!</a:t>
            </a:r>
          </a:p>
          <a:p>
            <a:endParaRPr lang="en-US" dirty="0"/>
          </a:p>
          <a:p>
            <a:r>
              <a:rPr lang="en-US" dirty="0"/>
              <a:t>I have more information on my Blog, Called Error COTIDIANAM, which you can find day by day issues faced by developers marketers and content authors.</a:t>
            </a:r>
          </a:p>
          <a:p>
            <a:r>
              <a:rPr lang="en-US" dirty="0"/>
              <a:t>Thank you</a:t>
            </a:r>
          </a:p>
        </p:txBody>
      </p:sp>
      <p:sp>
        <p:nvSpPr>
          <p:cNvPr id="4" name="Slide Number Placeholder 3"/>
          <p:cNvSpPr>
            <a:spLocks noGrp="1"/>
          </p:cNvSpPr>
          <p:nvPr>
            <p:ph type="sldNum" sz="quarter" idx="10"/>
          </p:nvPr>
        </p:nvSpPr>
        <p:spPr/>
        <p:txBody>
          <a:bodyPr/>
          <a:lstStyle/>
          <a:p>
            <a:fld id="{852154FA-7E26-495B-A169-52D0CDDEA07D}" type="slidenum">
              <a:rPr lang="pt-BR" smtClean="0"/>
              <a:t>25</a:t>
            </a:fld>
            <a:endParaRPr lang="pt-BR"/>
          </a:p>
        </p:txBody>
      </p:sp>
    </p:spTree>
    <p:extLst>
      <p:ext uri="{BB962C8B-B14F-4D97-AF65-F5344CB8AC3E}">
        <p14:creationId xmlns:p14="http://schemas.microsoft.com/office/powerpoint/2010/main" val="933589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have some time to open for questions and discussion</a:t>
            </a:r>
          </a:p>
        </p:txBody>
      </p:sp>
      <p:sp>
        <p:nvSpPr>
          <p:cNvPr id="4" name="Slide Number Placeholder 3"/>
          <p:cNvSpPr>
            <a:spLocks noGrp="1"/>
          </p:cNvSpPr>
          <p:nvPr>
            <p:ph type="sldNum" sz="quarter" idx="5"/>
          </p:nvPr>
        </p:nvSpPr>
        <p:spPr/>
        <p:txBody>
          <a:bodyPr/>
          <a:lstStyle/>
          <a:p>
            <a:fld id="{852154FA-7E26-495B-A169-52D0CDDEA07D}" type="slidenum">
              <a:rPr lang="pt-BR" smtClean="0"/>
              <a:t>26</a:t>
            </a:fld>
            <a:endParaRPr lang="pt-BR"/>
          </a:p>
        </p:txBody>
      </p:sp>
    </p:spTree>
    <p:extLst>
      <p:ext uri="{BB962C8B-B14F-4D97-AF65-F5344CB8AC3E}">
        <p14:creationId xmlns:p14="http://schemas.microsoft.com/office/powerpoint/2010/main" val="1481644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691AC4-4C94-402E-97E6-D1DCE31113F1}"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B0BA-7D70-4568-B687-A7C20B410B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403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691AC4-4C94-402E-97E6-D1DCE31113F1}"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1920194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691AC4-4C94-402E-97E6-D1DCE31113F1}"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B0BA-7D70-4568-B687-A7C20B410B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23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691AC4-4C94-402E-97E6-D1DCE31113F1}"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3169964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691AC4-4C94-402E-97E6-D1DCE31113F1}" type="datetimeFigureOut">
              <a:rPr lang="en-US" smtClean="0"/>
              <a:t>11/12/2019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180565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691AC4-4C94-402E-97E6-D1DCE31113F1}" type="datetimeFigureOut">
              <a:rPr lang="en-US" smtClean="0"/>
              <a:t>11/12/2019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3037304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691AC4-4C94-402E-97E6-D1DCE31113F1}" type="datetimeFigureOut">
              <a:rPr lang="en-US" smtClean="0"/>
              <a:t>11/12/2019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1021597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691AC4-4C94-402E-97E6-D1DCE31113F1}" type="datetimeFigureOut">
              <a:rPr lang="en-US" smtClean="0"/>
              <a:t>11/12/2019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A43B0BA-7D70-4568-B687-A7C20B410B2C}" type="slidenum">
              <a:rPr lang="en-US" smtClean="0"/>
              <a:t>‹#›</a:t>
            </a:fld>
            <a:endParaRPr lang="en-US"/>
          </a:p>
        </p:txBody>
      </p:sp>
    </p:spTree>
    <p:extLst>
      <p:ext uri="{BB962C8B-B14F-4D97-AF65-F5344CB8AC3E}">
        <p14:creationId xmlns:p14="http://schemas.microsoft.com/office/powerpoint/2010/main" val="15039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691AC4-4C94-402E-97E6-D1DCE31113F1}" type="datetimeFigureOut">
              <a:rPr lang="en-US" smtClean="0"/>
              <a:t>11/12/2019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758709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691AC4-4C94-402E-97E6-D1DCE31113F1}"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350027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691AC4-4C94-402E-97E6-D1DCE31113F1}" type="datetimeFigureOut">
              <a:rPr lang="en-US" smtClean="0"/>
              <a:t>11/12/2019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B0BA-7D70-4568-B687-A7C20B410B2C}" type="slidenum">
              <a:rPr lang="en-US" smtClean="0"/>
              <a:t>‹#›</a:t>
            </a:fld>
            <a:endParaRPr lang="en-US"/>
          </a:p>
        </p:txBody>
      </p:sp>
    </p:spTree>
    <p:extLst>
      <p:ext uri="{BB962C8B-B14F-4D97-AF65-F5344CB8AC3E}">
        <p14:creationId xmlns:p14="http://schemas.microsoft.com/office/powerpoint/2010/main" val="694930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691AC4-4C94-402E-97E6-D1DCE31113F1}" type="datetimeFigureOut">
              <a:rPr lang="en-US" smtClean="0"/>
              <a:t>11/12/2019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A43B0BA-7D70-4568-B687-A7C20B410B2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575824"/>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hyperlink" Target="mailto:Joseam.neto@gmail.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errorcotidianam.wordpress.com/"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36.w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467100"/>
          </a:xfrm>
        </p:spPr>
        <p:txBody>
          <a:bodyPr/>
          <a:lstStyle/>
          <a:p>
            <a:r>
              <a:rPr lang="en-US" b="1" dirty="0"/>
              <a:t>Delivering Smaller JS/CSS files</a:t>
            </a:r>
            <a:br>
              <a:rPr lang="en-US" b="1" dirty="0"/>
            </a:br>
            <a:endParaRPr lang="en-US" dirty="0"/>
          </a:p>
        </p:txBody>
      </p:sp>
      <p:sp>
        <p:nvSpPr>
          <p:cNvPr id="3" name="Subtitle 2"/>
          <p:cNvSpPr>
            <a:spLocks noGrp="1"/>
          </p:cNvSpPr>
          <p:nvPr>
            <p:ph type="subTitle" idx="1"/>
          </p:nvPr>
        </p:nvSpPr>
        <p:spPr>
          <a:xfrm>
            <a:off x="1272638" y="4358327"/>
            <a:ext cx="8915399" cy="1126283"/>
          </a:xfrm>
        </p:spPr>
        <p:txBody>
          <a:bodyPr/>
          <a:lstStyle/>
          <a:p>
            <a:r>
              <a:rPr lang="en-US" b="1" dirty="0"/>
              <a:t>Optimizing and performance</a:t>
            </a:r>
            <a:endParaRPr lang="en-US" dirty="0"/>
          </a:p>
        </p:txBody>
      </p:sp>
      <p:pic>
        <p:nvPicPr>
          <p:cNvPr id="4098" name="Picture 2" descr="Resultado de imagem para SUG BR">
            <a:extLst>
              <a:ext uri="{FF2B5EF4-FFF2-40B4-BE49-F238E27FC236}">
                <a16:creationId xmlns:a16="http://schemas.microsoft.com/office/drawing/2014/main" id="{B534BC79-F366-472A-B220-AE25E81403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2115" y="1768802"/>
            <a:ext cx="1851844" cy="250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03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few words about me</a:t>
            </a:r>
            <a:endParaRPr lang="pt-BR" dirty="0"/>
          </a:p>
        </p:txBody>
      </p:sp>
      <p:sp>
        <p:nvSpPr>
          <p:cNvPr id="3" name="Content Placeholder 2"/>
          <p:cNvSpPr>
            <a:spLocks noGrp="1"/>
          </p:cNvSpPr>
          <p:nvPr>
            <p:ph idx="1"/>
          </p:nvPr>
        </p:nvSpPr>
        <p:spPr/>
        <p:txBody>
          <a:bodyPr>
            <a:normAutofit/>
          </a:bodyPr>
          <a:lstStyle/>
          <a:p>
            <a:r>
              <a:rPr lang="pt-BR" sz="2000" dirty="0"/>
              <a:t>José Neto</a:t>
            </a:r>
          </a:p>
          <a:p>
            <a:r>
              <a:rPr lang="pt-BR" sz="2000" dirty="0"/>
              <a:t>Sitecore Developer at NishTech</a:t>
            </a:r>
          </a:p>
          <a:p>
            <a:r>
              <a:rPr lang="en-US" sz="2000" dirty="0"/>
              <a:t>5 years on Sitecore Platform</a:t>
            </a:r>
          </a:p>
          <a:p>
            <a:r>
              <a:rPr lang="pt-BR" sz="2000" dirty="0"/>
              <a:t>Sitecore Certified Developer (2x)</a:t>
            </a:r>
          </a:p>
          <a:p>
            <a:r>
              <a:rPr lang="pt-BR" sz="2000" dirty="0"/>
              <a:t>Sitecore MVP 2018/2019</a:t>
            </a:r>
          </a:p>
          <a:p>
            <a:r>
              <a:rPr lang="pt-BR" sz="2000" dirty="0"/>
              <a:t>Blog</a:t>
            </a:r>
          </a:p>
          <a:p>
            <a:r>
              <a:rPr lang="pt-BR" sz="2000" dirty="0"/>
              <a:t>Go Horse Team Sitecore Hackathon</a:t>
            </a:r>
          </a:p>
        </p:txBody>
      </p:sp>
      <p:graphicFrame>
        <p:nvGraphicFramePr>
          <p:cNvPr id="4" name="Object 3">
            <a:extLst>
              <a:ext uri="{FF2B5EF4-FFF2-40B4-BE49-F238E27FC236}">
                <a16:creationId xmlns:a16="http://schemas.microsoft.com/office/drawing/2014/main" id="{98FC4E12-AB8B-4ED0-A23F-E6F2837A1952}"/>
              </a:ext>
            </a:extLst>
          </p:cNvPr>
          <p:cNvGraphicFramePr>
            <a:graphicFrameLocks noChangeAspect="1"/>
          </p:cNvGraphicFramePr>
          <p:nvPr>
            <p:extLst>
              <p:ext uri="{D42A27DB-BD31-4B8C-83A1-F6EECF244321}">
                <p14:modId xmlns:p14="http://schemas.microsoft.com/office/powerpoint/2010/main" val="1173793688"/>
              </p:ext>
            </p:extLst>
          </p:nvPr>
        </p:nvGraphicFramePr>
        <p:xfrm>
          <a:off x="9187092" y="2069993"/>
          <a:ext cx="1907628" cy="2351646"/>
        </p:xfrm>
        <a:graphic>
          <a:graphicData uri="http://schemas.openxmlformats.org/presentationml/2006/ole">
            <mc:AlternateContent xmlns:mc="http://schemas.openxmlformats.org/markup-compatibility/2006">
              <mc:Choice xmlns:v="urn:schemas-microsoft-com:vml" Requires="v">
                <p:oleObj spid="_x0000_s4329" name="Bitmap Image" r:id="rId4" imgW="3314880" imgH="4086360" progId="Paint.Picture">
                  <p:embed/>
                </p:oleObj>
              </mc:Choice>
              <mc:Fallback>
                <p:oleObj name="Bitmap Image" r:id="rId4" imgW="3314880" imgH="4086360" progId="Paint.Picture">
                  <p:embed/>
                  <p:pic>
                    <p:nvPicPr>
                      <p:cNvPr id="0" name=""/>
                      <p:cNvPicPr/>
                      <p:nvPr/>
                    </p:nvPicPr>
                    <p:blipFill>
                      <a:blip r:embed="rId5"/>
                      <a:stretch>
                        <a:fillRect/>
                      </a:stretch>
                    </p:blipFill>
                    <p:spPr>
                      <a:xfrm>
                        <a:off x="9187092" y="2069993"/>
                        <a:ext cx="1907628" cy="2351646"/>
                      </a:xfrm>
                      <a:prstGeom prst="rect">
                        <a:avLst/>
                      </a:prstGeom>
                    </p:spPr>
                  </p:pic>
                </p:oleObj>
              </mc:Fallback>
            </mc:AlternateContent>
          </a:graphicData>
        </a:graphic>
      </p:graphicFrame>
    </p:spTree>
    <p:extLst>
      <p:ext uri="{BB962C8B-B14F-4D97-AF65-F5344CB8AC3E}">
        <p14:creationId xmlns:p14="http://schemas.microsoft.com/office/powerpoint/2010/main" val="3830635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B25BB-B868-4EF3-8F84-78E1A01AD619}"/>
              </a:ext>
            </a:extLst>
          </p:cNvPr>
          <p:cNvSpPr>
            <a:spLocks noGrp="1"/>
          </p:cNvSpPr>
          <p:nvPr>
            <p:ph type="title"/>
          </p:nvPr>
        </p:nvSpPr>
        <p:spPr/>
        <p:txBody>
          <a:bodyPr/>
          <a:lstStyle/>
          <a:p>
            <a:r>
              <a:rPr lang="en-US" dirty="0"/>
              <a:t>Experience is the key</a:t>
            </a:r>
            <a:endParaRPr lang="pt-BR" dirty="0"/>
          </a:p>
        </p:txBody>
      </p:sp>
      <p:sp>
        <p:nvSpPr>
          <p:cNvPr id="3" name="Content Placeholder 2">
            <a:extLst>
              <a:ext uri="{FF2B5EF4-FFF2-40B4-BE49-F238E27FC236}">
                <a16:creationId xmlns:a16="http://schemas.microsoft.com/office/drawing/2014/main" id="{E59B8019-D700-4692-B13D-6EB801C5D0E7}"/>
              </a:ext>
            </a:extLst>
          </p:cNvPr>
          <p:cNvSpPr>
            <a:spLocks noGrp="1"/>
          </p:cNvSpPr>
          <p:nvPr>
            <p:ph idx="1"/>
          </p:nvPr>
        </p:nvSpPr>
        <p:spPr/>
        <p:txBody>
          <a:bodyPr/>
          <a:lstStyle/>
          <a:p>
            <a:endParaRPr lang="pt-BR"/>
          </a:p>
        </p:txBody>
      </p:sp>
    </p:spTree>
    <p:extLst>
      <p:ext uri="{BB962C8B-B14F-4D97-AF65-F5344CB8AC3E}">
        <p14:creationId xmlns:p14="http://schemas.microsoft.com/office/powerpoint/2010/main" val="3998778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Part of the Experience is...</a:t>
            </a:r>
          </a:p>
        </p:txBody>
      </p:sp>
      <p:sp>
        <p:nvSpPr>
          <p:cNvPr id="3" name="Content Placeholder 2"/>
          <p:cNvSpPr>
            <a:spLocks noGrp="1"/>
          </p:cNvSpPr>
          <p:nvPr>
            <p:ph idx="1"/>
          </p:nvPr>
        </p:nvSpPr>
        <p:spPr/>
        <p:txBody>
          <a:bodyPr>
            <a:normAutofit/>
          </a:bodyPr>
          <a:lstStyle/>
          <a:p>
            <a:r>
              <a:rPr lang="en-US" sz="2000" dirty="0"/>
              <a:t>Market demands </a:t>
            </a:r>
            <a:r>
              <a:rPr lang="en-US" dirty="0"/>
              <a:t>faster pages</a:t>
            </a:r>
            <a:endParaRPr lang="en-US" sz="2000" dirty="0"/>
          </a:p>
          <a:p>
            <a:endParaRPr lang="en-US" sz="2000" dirty="0"/>
          </a:p>
          <a:p>
            <a:pPr marL="0" indent="0">
              <a:buNone/>
            </a:pPr>
            <a:endParaRPr lang="en-US" sz="2000" dirty="0"/>
          </a:p>
        </p:txBody>
      </p:sp>
      <p:pic>
        <p:nvPicPr>
          <p:cNvPr id="4" name="Picture 3">
            <a:extLst>
              <a:ext uri="{FF2B5EF4-FFF2-40B4-BE49-F238E27FC236}">
                <a16:creationId xmlns:a16="http://schemas.microsoft.com/office/drawing/2014/main" id="{4D6F622C-5F55-4869-BC57-6AC7A471BD31}"/>
              </a:ext>
            </a:extLst>
          </p:cNvPr>
          <p:cNvPicPr>
            <a:picLocks noChangeAspect="1"/>
          </p:cNvPicPr>
          <p:nvPr/>
        </p:nvPicPr>
        <p:blipFill>
          <a:blip r:embed="rId3"/>
          <a:stretch>
            <a:fillRect/>
          </a:stretch>
        </p:blipFill>
        <p:spPr>
          <a:xfrm>
            <a:off x="2808193" y="2530037"/>
            <a:ext cx="6071118" cy="2654754"/>
          </a:xfrm>
          <a:prstGeom prst="rect">
            <a:avLst/>
          </a:prstGeom>
        </p:spPr>
      </p:pic>
    </p:spTree>
    <p:extLst>
      <p:ext uri="{BB962C8B-B14F-4D97-AF65-F5344CB8AC3E}">
        <p14:creationId xmlns:p14="http://schemas.microsoft.com/office/powerpoint/2010/main" val="332189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Structure</a:t>
            </a:r>
          </a:p>
        </p:txBody>
      </p:sp>
      <p:sp>
        <p:nvSpPr>
          <p:cNvPr id="3" name="Content Placeholder 2"/>
          <p:cNvSpPr>
            <a:spLocks noGrp="1"/>
          </p:cNvSpPr>
          <p:nvPr>
            <p:ph idx="1"/>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D38A1F7D-5F2D-42C1-B1BB-4AE481BC3A59}"/>
              </a:ext>
            </a:extLst>
          </p:cNvPr>
          <p:cNvPicPr>
            <a:picLocks noChangeAspect="1"/>
          </p:cNvPicPr>
          <p:nvPr/>
        </p:nvPicPr>
        <p:blipFill>
          <a:blip r:embed="rId3"/>
          <a:stretch>
            <a:fillRect/>
          </a:stretch>
        </p:blipFill>
        <p:spPr>
          <a:xfrm>
            <a:off x="2785155" y="2517450"/>
            <a:ext cx="5878550" cy="2679927"/>
          </a:xfrm>
          <a:prstGeom prst="rect">
            <a:avLst/>
          </a:prstGeom>
        </p:spPr>
      </p:pic>
    </p:spTree>
    <p:extLst>
      <p:ext uri="{BB962C8B-B14F-4D97-AF65-F5344CB8AC3E}">
        <p14:creationId xmlns:p14="http://schemas.microsoft.com/office/powerpoint/2010/main" val="169730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Bundled File</a:t>
            </a:r>
          </a:p>
        </p:txBody>
      </p:sp>
      <p:sp>
        <p:nvSpPr>
          <p:cNvPr id="3" name="Content Placeholder 2"/>
          <p:cNvSpPr>
            <a:spLocks noGrp="1"/>
          </p:cNvSpPr>
          <p:nvPr>
            <p:ph idx="1"/>
          </p:nvPr>
        </p:nvSpPr>
        <p:spPr>
          <a:xfrm>
            <a:off x="2589212" y="2133600"/>
            <a:ext cx="8915400" cy="3605719"/>
          </a:xfrm>
        </p:spPr>
        <p:txBody>
          <a:bodyPr/>
          <a:lstStyle/>
          <a:p>
            <a:pPr marL="0" indent="0">
              <a:buNone/>
            </a:pPr>
            <a:endParaRPr lang="en-US" dirty="0"/>
          </a:p>
          <a:p>
            <a:pPr marL="0"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6D270C73-B209-4BCC-A4A2-FF69263581E6}"/>
              </a:ext>
            </a:extLst>
          </p:cNvPr>
          <p:cNvPicPr>
            <a:picLocks noChangeAspect="1"/>
          </p:cNvPicPr>
          <p:nvPr/>
        </p:nvPicPr>
        <p:blipFill>
          <a:blip r:embed="rId3"/>
          <a:stretch>
            <a:fillRect/>
          </a:stretch>
        </p:blipFill>
        <p:spPr>
          <a:xfrm>
            <a:off x="2099926" y="2195283"/>
            <a:ext cx="3235515" cy="1475014"/>
          </a:xfrm>
          <a:prstGeom prst="rect">
            <a:avLst/>
          </a:prstGeom>
        </p:spPr>
      </p:pic>
      <p:sp>
        <p:nvSpPr>
          <p:cNvPr id="4" name="Arrow: Right 3">
            <a:extLst>
              <a:ext uri="{FF2B5EF4-FFF2-40B4-BE49-F238E27FC236}">
                <a16:creationId xmlns:a16="http://schemas.microsoft.com/office/drawing/2014/main" id="{41D1A2D0-B099-45B9-859E-D799F3FE7D3D}"/>
              </a:ext>
            </a:extLst>
          </p:cNvPr>
          <p:cNvSpPr/>
          <p:nvPr/>
        </p:nvSpPr>
        <p:spPr>
          <a:xfrm>
            <a:off x="5850354" y="2327723"/>
            <a:ext cx="1208314" cy="9706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901871C-0E37-495F-B219-B7C6C5654FDE}"/>
              </a:ext>
            </a:extLst>
          </p:cNvPr>
          <p:cNvPicPr>
            <a:picLocks noChangeAspect="1"/>
          </p:cNvPicPr>
          <p:nvPr/>
        </p:nvPicPr>
        <p:blipFill>
          <a:blip r:embed="rId4"/>
          <a:stretch>
            <a:fillRect/>
          </a:stretch>
        </p:blipFill>
        <p:spPr>
          <a:xfrm>
            <a:off x="7591918" y="1955797"/>
            <a:ext cx="1656217" cy="1714500"/>
          </a:xfrm>
          <a:prstGeom prst="rect">
            <a:avLst/>
          </a:prstGeom>
        </p:spPr>
      </p:pic>
      <p:sp>
        <p:nvSpPr>
          <p:cNvPr id="8" name="TextBox 7">
            <a:extLst>
              <a:ext uri="{FF2B5EF4-FFF2-40B4-BE49-F238E27FC236}">
                <a16:creationId xmlns:a16="http://schemas.microsoft.com/office/drawing/2014/main" id="{5D016938-D137-44B5-A3BE-601124554A77}"/>
              </a:ext>
            </a:extLst>
          </p:cNvPr>
          <p:cNvSpPr txBox="1"/>
          <p:nvPr/>
        </p:nvSpPr>
        <p:spPr>
          <a:xfrm>
            <a:off x="7591918" y="3936459"/>
            <a:ext cx="2010870" cy="369332"/>
          </a:xfrm>
          <a:prstGeom prst="rect">
            <a:avLst/>
          </a:prstGeom>
          <a:noFill/>
        </p:spPr>
        <p:txBody>
          <a:bodyPr wrap="square" rtlCol="0">
            <a:spAutoFit/>
          </a:bodyPr>
          <a:lstStyle/>
          <a:p>
            <a:r>
              <a:rPr lang="en-US" dirty="0"/>
              <a:t>Single file</a:t>
            </a:r>
          </a:p>
        </p:txBody>
      </p:sp>
    </p:spTree>
    <p:extLst>
      <p:ext uri="{BB962C8B-B14F-4D97-AF65-F5344CB8AC3E}">
        <p14:creationId xmlns:p14="http://schemas.microsoft.com/office/powerpoint/2010/main" val="3009398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B062-C0B2-409B-B95F-F73F9A647149}"/>
              </a:ext>
            </a:extLst>
          </p:cNvPr>
          <p:cNvSpPr>
            <a:spLocks noGrp="1"/>
          </p:cNvSpPr>
          <p:nvPr>
            <p:ph type="title"/>
          </p:nvPr>
        </p:nvSpPr>
        <p:spPr/>
        <p:txBody>
          <a:bodyPr/>
          <a:lstStyle/>
          <a:p>
            <a:r>
              <a:rPr lang="en-US" dirty="0"/>
              <a:t>Bundle and minification</a:t>
            </a:r>
          </a:p>
        </p:txBody>
      </p:sp>
      <p:sp>
        <p:nvSpPr>
          <p:cNvPr id="4" name="Content Placeholder 3">
            <a:extLst>
              <a:ext uri="{FF2B5EF4-FFF2-40B4-BE49-F238E27FC236}">
                <a16:creationId xmlns:a16="http://schemas.microsoft.com/office/drawing/2014/main" id="{7EAABA71-13E9-4DDB-A2EC-140D5849B0C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287E084-9ED3-432F-9517-C209AFC10792}"/>
              </a:ext>
            </a:extLst>
          </p:cNvPr>
          <p:cNvPicPr>
            <a:picLocks noChangeAspect="1"/>
          </p:cNvPicPr>
          <p:nvPr/>
        </p:nvPicPr>
        <p:blipFill>
          <a:blip r:embed="rId3"/>
          <a:stretch>
            <a:fillRect/>
          </a:stretch>
        </p:blipFill>
        <p:spPr>
          <a:xfrm>
            <a:off x="3487472" y="1905000"/>
            <a:ext cx="5217055" cy="4009165"/>
          </a:xfrm>
          <a:prstGeom prst="rect">
            <a:avLst/>
          </a:prstGeom>
        </p:spPr>
      </p:pic>
    </p:spTree>
    <p:extLst>
      <p:ext uri="{BB962C8B-B14F-4D97-AF65-F5344CB8AC3E}">
        <p14:creationId xmlns:p14="http://schemas.microsoft.com/office/powerpoint/2010/main" val="17035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5CF9-4ABC-4655-9E21-4F78AF6E3219}"/>
              </a:ext>
            </a:extLst>
          </p:cNvPr>
          <p:cNvSpPr>
            <a:spLocks noGrp="1"/>
          </p:cNvSpPr>
          <p:nvPr>
            <p:ph type="title"/>
          </p:nvPr>
        </p:nvSpPr>
        <p:spPr/>
        <p:txBody>
          <a:bodyPr/>
          <a:lstStyle/>
          <a:p>
            <a:r>
              <a:rPr lang="en-US" dirty="0"/>
              <a:t>How this is used – traditional approach</a:t>
            </a:r>
          </a:p>
        </p:txBody>
      </p:sp>
      <p:pic>
        <p:nvPicPr>
          <p:cNvPr id="6" name="Picture 5">
            <a:extLst>
              <a:ext uri="{FF2B5EF4-FFF2-40B4-BE49-F238E27FC236}">
                <a16:creationId xmlns:a16="http://schemas.microsoft.com/office/drawing/2014/main" id="{CDBAAE83-0325-43DB-A091-9A1FE5C335EF}"/>
              </a:ext>
            </a:extLst>
          </p:cNvPr>
          <p:cNvPicPr>
            <a:picLocks noChangeAspect="1"/>
          </p:cNvPicPr>
          <p:nvPr/>
        </p:nvPicPr>
        <p:blipFill>
          <a:blip r:embed="rId3"/>
          <a:stretch>
            <a:fillRect/>
          </a:stretch>
        </p:blipFill>
        <p:spPr>
          <a:xfrm>
            <a:off x="1406669" y="3247236"/>
            <a:ext cx="10179200" cy="1943101"/>
          </a:xfrm>
          <a:prstGeom prst="rect">
            <a:avLst/>
          </a:prstGeom>
        </p:spPr>
      </p:pic>
      <p:pic>
        <p:nvPicPr>
          <p:cNvPr id="4" name="Picture 3">
            <a:extLst>
              <a:ext uri="{FF2B5EF4-FFF2-40B4-BE49-F238E27FC236}">
                <a16:creationId xmlns:a16="http://schemas.microsoft.com/office/drawing/2014/main" id="{8E92253E-C854-440B-8D43-A747134FBC21}"/>
              </a:ext>
            </a:extLst>
          </p:cNvPr>
          <p:cNvPicPr>
            <a:picLocks noChangeAspect="1"/>
          </p:cNvPicPr>
          <p:nvPr/>
        </p:nvPicPr>
        <p:blipFill>
          <a:blip r:embed="rId4"/>
          <a:stretch>
            <a:fillRect/>
          </a:stretch>
        </p:blipFill>
        <p:spPr>
          <a:xfrm>
            <a:off x="1406669" y="2106535"/>
            <a:ext cx="10179200" cy="437641"/>
          </a:xfrm>
          <a:prstGeom prst="rect">
            <a:avLst/>
          </a:prstGeom>
        </p:spPr>
      </p:pic>
    </p:spTree>
    <p:extLst>
      <p:ext uri="{BB962C8B-B14F-4D97-AF65-F5344CB8AC3E}">
        <p14:creationId xmlns:p14="http://schemas.microsoft.com/office/powerpoint/2010/main" val="302968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1B62A-2A3D-4D45-B5BF-471D05A6EDAF}"/>
              </a:ext>
            </a:extLst>
          </p:cNvPr>
          <p:cNvSpPr>
            <a:spLocks noGrp="1"/>
          </p:cNvSpPr>
          <p:nvPr>
            <p:ph type="title"/>
          </p:nvPr>
        </p:nvSpPr>
        <p:spPr/>
        <p:txBody>
          <a:bodyPr/>
          <a:lstStyle/>
          <a:p>
            <a:r>
              <a:rPr lang="en-US" dirty="0"/>
              <a:t>Pages and files</a:t>
            </a:r>
          </a:p>
        </p:txBody>
      </p:sp>
      <p:graphicFrame>
        <p:nvGraphicFramePr>
          <p:cNvPr id="4" name="Content Placeholder 3">
            <a:extLst>
              <a:ext uri="{FF2B5EF4-FFF2-40B4-BE49-F238E27FC236}">
                <a16:creationId xmlns:a16="http://schemas.microsoft.com/office/drawing/2014/main" id="{3060D9D9-77D6-4A71-869E-A87162231BE0}"/>
              </a:ext>
            </a:extLst>
          </p:cNvPr>
          <p:cNvGraphicFramePr>
            <a:graphicFrameLocks noGrp="1"/>
          </p:cNvGraphicFramePr>
          <p:nvPr>
            <p:ph idx="1"/>
            <p:extLst>
              <p:ext uri="{D42A27DB-BD31-4B8C-83A1-F6EECF244321}">
                <p14:modId xmlns:p14="http://schemas.microsoft.com/office/powerpoint/2010/main" val="2313625789"/>
              </p:ext>
            </p:extLst>
          </p:nvPr>
        </p:nvGraphicFramePr>
        <p:xfrm>
          <a:off x="1096963" y="1846263"/>
          <a:ext cx="10058400" cy="182880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608562553"/>
                    </a:ext>
                  </a:extLst>
                </a:gridCol>
                <a:gridCol w="5029200">
                  <a:extLst>
                    <a:ext uri="{9D8B030D-6E8A-4147-A177-3AD203B41FA5}">
                      <a16:colId xmlns:a16="http://schemas.microsoft.com/office/drawing/2014/main" val="257884693"/>
                    </a:ext>
                  </a:extLst>
                </a:gridCol>
              </a:tblGrid>
              <a:tr h="290513">
                <a:tc>
                  <a:txBody>
                    <a:bodyPr/>
                    <a:lstStyle/>
                    <a:p>
                      <a:r>
                        <a:rPr lang="en-US" dirty="0"/>
                        <a:t>Files</a:t>
                      </a:r>
                    </a:p>
                  </a:txBody>
                  <a:tcPr marL="103164" marR="103164"/>
                </a:tc>
                <a:tc>
                  <a:txBody>
                    <a:bodyPr/>
                    <a:lstStyle/>
                    <a:p>
                      <a:r>
                        <a:rPr lang="en-US" dirty="0" err="1"/>
                        <a:t>Filesize</a:t>
                      </a:r>
                      <a:endParaRPr lang="en-US" dirty="0"/>
                    </a:p>
                  </a:txBody>
                  <a:tcPr marL="103164" marR="103164"/>
                </a:tc>
                <a:extLst>
                  <a:ext uri="{0D108BD9-81ED-4DB2-BD59-A6C34878D82A}">
                    <a16:rowId xmlns:a16="http://schemas.microsoft.com/office/drawing/2014/main" val="1351076006"/>
                  </a:ext>
                </a:extLst>
              </a:tr>
              <a:tr h="290513">
                <a:tc>
                  <a:txBody>
                    <a:bodyPr/>
                    <a:lstStyle/>
                    <a:p>
                      <a:r>
                        <a:rPr lang="en-US" dirty="0"/>
                        <a:t>Bundled file/features</a:t>
                      </a:r>
                    </a:p>
                  </a:txBody>
                  <a:tcPr marL="103164" marR="103164"/>
                </a:tc>
                <a:tc>
                  <a:txBody>
                    <a:bodyPr/>
                    <a:lstStyle/>
                    <a:p>
                      <a:r>
                        <a:rPr lang="en-US" dirty="0"/>
                        <a:t>100k(not considering the </a:t>
                      </a:r>
                      <a:r>
                        <a:rPr lang="en-US" dirty="0" err="1"/>
                        <a:t>minifcation</a:t>
                      </a:r>
                      <a:r>
                        <a:rPr lang="en-US" dirty="0"/>
                        <a:t>)</a:t>
                      </a:r>
                    </a:p>
                  </a:txBody>
                  <a:tcPr marL="103164" marR="103164"/>
                </a:tc>
                <a:extLst>
                  <a:ext uri="{0D108BD9-81ED-4DB2-BD59-A6C34878D82A}">
                    <a16:rowId xmlns:a16="http://schemas.microsoft.com/office/drawing/2014/main" val="3003119044"/>
                  </a:ext>
                </a:extLst>
              </a:tr>
              <a:tr h="290513">
                <a:tc>
                  <a:txBody>
                    <a:bodyPr/>
                    <a:lstStyle/>
                    <a:p>
                      <a:r>
                        <a:rPr lang="en-US" dirty="0"/>
                        <a:t>Reschedule-appointment.js</a:t>
                      </a:r>
                    </a:p>
                  </a:txBody>
                  <a:tcPr marL="103164" marR="103164"/>
                </a:tc>
                <a:tc>
                  <a:txBody>
                    <a:bodyPr/>
                    <a:lstStyle/>
                    <a:p>
                      <a:r>
                        <a:rPr lang="en-US" dirty="0"/>
                        <a:t>30k</a:t>
                      </a:r>
                    </a:p>
                  </a:txBody>
                  <a:tcPr marL="103164" marR="103164"/>
                </a:tc>
                <a:extLst>
                  <a:ext uri="{0D108BD9-81ED-4DB2-BD59-A6C34878D82A}">
                    <a16:rowId xmlns:a16="http://schemas.microsoft.com/office/drawing/2014/main" val="2862693368"/>
                  </a:ext>
                </a:extLst>
              </a:tr>
              <a:tr h="290513">
                <a:tc>
                  <a:txBody>
                    <a:bodyPr/>
                    <a:lstStyle/>
                    <a:p>
                      <a:r>
                        <a:rPr lang="en-US" dirty="0"/>
                        <a:t>vendor-date-valid.js</a:t>
                      </a:r>
                    </a:p>
                  </a:txBody>
                  <a:tcPr marL="103164" marR="103164"/>
                </a:tc>
                <a:tc>
                  <a:txBody>
                    <a:bodyPr/>
                    <a:lstStyle/>
                    <a:p>
                      <a:r>
                        <a:rPr lang="en-US" dirty="0"/>
                        <a:t>20k</a:t>
                      </a:r>
                    </a:p>
                  </a:txBody>
                  <a:tcPr marL="103164" marR="103164"/>
                </a:tc>
                <a:extLst>
                  <a:ext uri="{0D108BD9-81ED-4DB2-BD59-A6C34878D82A}">
                    <a16:rowId xmlns:a16="http://schemas.microsoft.com/office/drawing/2014/main" val="1858837629"/>
                  </a:ext>
                </a:extLst>
              </a:tr>
              <a:tr h="290513">
                <a:tc>
                  <a:txBody>
                    <a:bodyPr/>
                    <a:lstStyle/>
                    <a:p>
                      <a:r>
                        <a:rPr lang="en-US" dirty="0"/>
                        <a:t>Other </a:t>
                      </a:r>
                      <a:r>
                        <a:rPr lang="en-US" dirty="0" err="1"/>
                        <a:t>js</a:t>
                      </a:r>
                      <a:endParaRPr lang="en-US" dirty="0"/>
                    </a:p>
                  </a:txBody>
                  <a:tcPr marL="103164" marR="103164"/>
                </a:tc>
                <a:tc>
                  <a:txBody>
                    <a:bodyPr/>
                    <a:lstStyle/>
                    <a:p>
                      <a:r>
                        <a:rPr lang="en-US" dirty="0"/>
                        <a:t>50k</a:t>
                      </a:r>
                    </a:p>
                  </a:txBody>
                  <a:tcPr marL="103164" marR="103164"/>
                </a:tc>
                <a:extLst>
                  <a:ext uri="{0D108BD9-81ED-4DB2-BD59-A6C34878D82A}">
                    <a16:rowId xmlns:a16="http://schemas.microsoft.com/office/drawing/2014/main" val="626568215"/>
                  </a:ext>
                </a:extLst>
              </a:tr>
            </a:tbl>
          </a:graphicData>
        </a:graphic>
      </p:graphicFrame>
      <p:pic>
        <p:nvPicPr>
          <p:cNvPr id="5" name="Picture 4">
            <a:extLst>
              <a:ext uri="{FF2B5EF4-FFF2-40B4-BE49-F238E27FC236}">
                <a16:creationId xmlns:a16="http://schemas.microsoft.com/office/drawing/2014/main" id="{D791574C-484E-48DE-B36B-EBB2DAF41006}"/>
              </a:ext>
            </a:extLst>
          </p:cNvPr>
          <p:cNvPicPr>
            <a:picLocks noChangeAspect="1"/>
          </p:cNvPicPr>
          <p:nvPr/>
        </p:nvPicPr>
        <p:blipFill>
          <a:blip r:embed="rId3"/>
          <a:stretch>
            <a:fillRect/>
          </a:stretch>
        </p:blipFill>
        <p:spPr>
          <a:xfrm>
            <a:off x="2458856" y="4732293"/>
            <a:ext cx="1175659" cy="1315936"/>
          </a:xfrm>
          <a:prstGeom prst="rect">
            <a:avLst/>
          </a:prstGeom>
        </p:spPr>
      </p:pic>
      <p:sp>
        <p:nvSpPr>
          <p:cNvPr id="6" name="TextBox 5">
            <a:extLst>
              <a:ext uri="{FF2B5EF4-FFF2-40B4-BE49-F238E27FC236}">
                <a16:creationId xmlns:a16="http://schemas.microsoft.com/office/drawing/2014/main" id="{78498720-66FD-4638-8431-A8ACCAAC7A83}"/>
              </a:ext>
            </a:extLst>
          </p:cNvPr>
          <p:cNvSpPr txBox="1"/>
          <p:nvPr/>
        </p:nvSpPr>
        <p:spPr>
          <a:xfrm>
            <a:off x="2303455" y="4214337"/>
            <a:ext cx="2253343" cy="369332"/>
          </a:xfrm>
          <a:prstGeom prst="rect">
            <a:avLst/>
          </a:prstGeom>
          <a:noFill/>
        </p:spPr>
        <p:txBody>
          <a:bodyPr wrap="square" rtlCol="0">
            <a:spAutoFit/>
          </a:bodyPr>
          <a:lstStyle/>
          <a:p>
            <a:r>
              <a:rPr lang="en-US" dirty="0"/>
              <a:t>Form Page -100k</a:t>
            </a:r>
          </a:p>
        </p:txBody>
      </p:sp>
      <p:sp>
        <p:nvSpPr>
          <p:cNvPr id="7" name="TextBox 6">
            <a:extLst>
              <a:ext uri="{FF2B5EF4-FFF2-40B4-BE49-F238E27FC236}">
                <a16:creationId xmlns:a16="http://schemas.microsoft.com/office/drawing/2014/main" id="{2631FC19-5503-4A7D-8985-5154567A4784}"/>
              </a:ext>
            </a:extLst>
          </p:cNvPr>
          <p:cNvSpPr txBox="1"/>
          <p:nvPr/>
        </p:nvSpPr>
        <p:spPr>
          <a:xfrm>
            <a:off x="6479720" y="4214337"/>
            <a:ext cx="3946072" cy="369332"/>
          </a:xfrm>
          <a:prstGeom prst="rect">
            <a:avLst/>
          </a:prstGeom>
          <a:noFill/>
        </p:spPr>
        <p:txBody>
          <a:bodyPr wrap="square" rtlCol="0">
            <a:spAutoFit/>
          </a:bodyPr>
          <a:lstStyle/>
          <a:p>
            <a:r>
              <a:rPr lang="en-US" dirty="0"/>
              <a:t>Reschedule-appointment -100k</a:t>
            </a:r>
          </a:p>
        </p:txBody>
      </p:sp>
      <p:pic>
        <p:nvPicPr>
          <p:cNvPr id="8" name="Picture 7">
            <a:extLst>
              <a:ext uri="{FF2B5EF4-FFF2-40B4-BE49-F238E27FC236}">
                <a16:creationId xmlns:a16="http://schemas.microsoft.com/office/drawing/2014/main" id="{3CD20134-230F-4D95-8072-621E07BBA6D3}"/>
              </a:ext>
            </a:extLst>
          </p:cNvPr>
          <p:cNvPicPr>
            <a:picLocks noChangeAspect="1"/>
          </p:cNvPicPr>
          <p:nvPr/>
        </p:nvPicPr>
        <p:blipFill>
          <a:blip r:embed="rId3"/>
          <a:stretch>
            <a:fillRect/>
          </a:stretch>
        </p:blipFill>
        <p:spPr>
          <a:xfrm>
            <a:off x="7427997" y="4732293"/>
            <a:ext cx="1175659" cy="1315936"/>
          </a:xfrm>
          <a:prstGeom prst="rect">
            <a:avLst/>
          </a:prstGeom>
        </p:spPr>
      </p:pic>
    </p:spTree>
    <p:extLst>
      <p:ext uri="{BB962C8B-B14F-4D97-AF65-F5344CB8AC3E}">
        <p14:creationId xmlns:p14="http://schemas.microsoft.com/office/powerpoint/2010/main" val="93367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6129-8A3F-460D-B5AA-03E379880C8B}"/>
              </a:ext>
            </a:extLst>
          </p:cNvPr>
          <p:cNvSpPr>
            <a:spLocks noGrp="1"/>
          </p:cNvSpPr>
          <p:nvPr>
            <p:ph type="title"/>
          </p:nvPr>
        </p:nvSpPr>
        <p:spPr/>
        <p:txBody>
          <a:bodyPr/>
          <a:lstStyle/>
          <a:p>
            <a:r>
              <a:rPr lang="en-US" dirty="0"/>
              <a:t>Let’s change that</a:t>
            </a:r>
          </a:p>
        </p:txBody>
      </p:sp>
      <p:pic>
        <p:nvPicPr>
          <p:cNvPr id="4" name="Picture 3">
            <a:extLst>
              <a:ext uri="{FF2B5EF4-FFF2-40B4-BE49-F238E27FC236}">
                <a16:creationId xmlns:a16="http://schemas.microsoft.com/office/drawing/2014/main" id="{CEFFEDF6-DFF0-43AA-9A86-27C790FC9C0E}"/>
              </a:ext>
            </a:extLst>
          </p:cNvPr>
          <p:cNvPicPr>
            <a:picLocks noChangeAspect="1"/>
          </p:cNvPicPr>
          <p:nvPr/>
        </p:nvPicPr>
        <p:blipFill>
          <a:blip r:embed="rId3"/>
          <a:stretch>
            <a:fillRect/>
          </a:stretch>
        </p:blipFill>
        <p:spPr>
          <a:xfrm>
            <a:off x="3004456" y="3996559"/>
            <a:ext cx="1175659" cy="1315936"/>
          </a:xfrm>
          <a:prstGeom prst="rect">
            <a:avLst/>
          </a:prstGeom>
        </p:spPr>
      </p:pic>
      <p:sp>
        <p:nvSpPr>
          <p:cNvPr id="5" name="TextBox 4">
            <a:extLst>
              <a:ext uri="{FF2B5EF4-FFF2-40B4-BE49-F238E27FC236}">
                <a16:creationId xmlns:a16="http://schemas.microsoft.com/office/drawing/2014/main" id="{42E37A73-B235-4884-B7B6-B5DE1EF25CA7}"/>
              </a:ext>
            </a:extLst>
          </p:cNvPr>
          <p:cNvSpPr txBox="1"/>
          <p:nvPr/>
        </p:nvSpPr>
        <p:spPr>
          <a:xfrm>
            <a:off x="2775857" y="3442404"/>
            <a:ext cx="2253343" cy="369332"/>
          </a:xfrm>
          <a:prstGeom prst="rect">
            <a:avLst/>
          </a:prstGeom>
          <a:noFill/>
        </p:spPr>
        <p:txBody>
          <a:bodyPr wrap="square" rtlCol="0">
            <a:spAutoFit/>
          </a:bodyPr>
          <a:lstStyle/>
          <a:p>
            <a:r>
              <a:rPr lang="en-US" dirty="0"/>
              <a:t>Form Page -25k</a:t>
            </a:r>
          </a:p>
        </p:txBody>
      </p:sp>
      <p:sp>
        <p:nvSpPr>
          <p:cNvPr id="6" name="TextBox 5">
            <a:extLst>
              <a:ext uri="{FF2B5EF4-FFF2-40B4-BE49-F238E27FC236}">
                <a16:creationId xmlns:a16="http://schemas.microsoft.com/office/drawing/2014/main" id="{A5027AE1-DC26-4F0D-96FB-9DE7D6A1D99B}"/>
              </a:ext>
            </a:extLst>
          </p:cNvPr>
          <p:cNvSpPr txBox="1"/>
          <p:nvPr/>
        </p:nvSpPr>
        <p:spPr>
          <a:xfrm>
            <a:off x="5942127" y="3423024"/>
            <a:ext cx="3946072" cy="369332"/>
          </a:xfrm>
          <a:prstGeom prst="rect">
            <a:avLst/>
          </a:prstGeom>
          <a:noFill/>
        </p:spPr>
        <p:txBody>
          <a:bodyPr wrap="square" rtlCol="0">
            <a:spAutoFit/>
          </a:bodyPr>
          <a:lstStyle/>
          <a:p>
            <a:r>
              <a:rPr lang="en-US" dirty="0"/>
              <a:t>Reschedule-appointment -35k</a:t>
            </a:r>
          </a:p>
        </p:txBody>
      </p:sp>
      <p:pic>
        <p:nvPicPr>
          <p:cNvPr id="7" name="Picture 6">
            <a:extLst>
              <a:ext uri="{FF2B5EF4-FFF2-40B4-BE49-F238E27FC236}">
                <a16:creationId xmlns:a16="http://schemas.microsoft.com/office/drawing/2014/main" id="{E8B924F1-3D7C-4D9D-AF8A-A80D5671BBE6}"/>
              </a:ext>
            </a:extLst>
          </p:cNvPr>
          <p:cNvPicPr>
            <a:picLocks noChangeAspect="1"/>
          </p:cNvPicPr>
          <p:nvPr/>
        </p:nvPicPr>
        <p:blipFill>
          <a:blip r:embed="rId3"/>
          <a:stretch>
            <a:fillRect/>
          </a:stretch>
        </p:blipFill>
        <p:spPr>
          <a:xfrm>
            <a:off x="6836228" y="3967999"/>
            <a:ext cx="1175659" cy="1315936"/>
          </a:xfrm>
          <a:prstGeom prst="rect">
            <a:avLst/>
          </a:prstGeom>
        </p:spPr>
      </p:pic>
      <p:pic>
        <p:nvPicPr>
          <p:cNvPr id="8" name="Picture 7">
            <a:extLst>
              <a:ext uri="{FF2B5EF4-FFF2-40B4-BE49-F238E27FC236}">
                <a16:creationId xmlns:a16="http://schemas.microsoft.com/office/drawing/2014/main" id="{7DC0D36C-BA7E-4143-B31D-6DB26D1B57F7}"/>
              </a:ext>
            </a:extLst>
          </p:cNvPr>
          <p:cNvPicPr>
            <a:picLocks noChangeAspect="1"/>
          </p:cNvPicPr>
          <p:nvPr/>
        </p:nvPicPr>
        <p:blipFill>
          <a:blip r:embed="rId4"/>
          <a:stretch>
            <a:fillRect/>
          </a:stretch>
        </p:blipFill>
        <p:spPr>
          <a:xfrm>
            <a:off x="5284695" y="1958209"/>
            <a:ext cx="811305" cy="839855"/>
          </a:xfrm>
          <a:prstGeom prst="rect">
            <a:avLst/>
          </a:prstGeom>
        </p:spPr>
      </p:pic>
      <p:cxnSp>
        <p:nvCxnSpPr>
          <p:cNvPr id="9" name="Straight Arrow Connector 8">
            <a:extLst>
              <a:ext uri="{FF2B5EF4-FFF2-40B4-BE49-F238E27FC236}">
                <a16:creationId xmlns:a16="http://schemas.microsoft.com/office/drawing/2014/main" id="{28F106E4-2B61-4A1B-9293-7C396315C04C}"/>
              </a:ext>
            </a:extLst>
          </p:cNvPr>
          <p:cNvCxnSpPr/>
          <p:nvPr/>
        </p:nvCxnSpPr>
        <p:spPr>
          <a:xfrm flipH="1">
            <a:off x="4407408" y="2542032"/>
            <a:ext cx="621792" cy="512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E239153-1BF6-4DC7-BEA1-D04356072500}"/>
              </a:ext>
            </a:extLst>
          </p:cNvPr>
          <p:cNvCxnSpPr>
            <a:cxnSpLocks/>
          </p:cNvCxnSpPr>
          <p:nvPr/>
        </p:nvCxnSpPr>
        <p:spPr>
          <a:xfrm>
            <a:off x="6352031" y="2576703"/>
            <a:ext cx="546514" cy="488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11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5109" y="475719"/>
            <a:ext cx="8911687" cy="1280890"/>
          </a:xfrm>
        </p:spPr>
        <p:txBody>
          <a:bodyPr/>
          <a:lstStyle/>
          <a:p>
            <a:r>
              <a:rPr lang="en-US" dirty="0"/>
              <a:t>How to deal with that ?</a:t>
            </a:r>
          </a:p>
        </p:txBody>
      </p:sp>
      <p:sp>
        <p:nvSpPr>
          <p:cNvPr id="7" name="Rectangle 6">
            <a:extLst>
              <a:ext uri="{FF2B5EF4-FFF2-40B4-BE49-F238E27FC236}">
                <a16:creationId xmlns:a16="http://schemas.microsoft.com/office/drawing/2014/main" id="{178895ED-54D7-4EEA-A949-281B90155880}"/>
              </a:ext>
            </a:extLst>
          </p:cNvPr>
          <p:cNvSpPr/>
          <p:nvPr/>
        </p:nvSpPr>
        <p:spPr>
          <a:xfrm>
            <a:off x="2856421" y="2171699"/>
            <a:ext cx="2481943" cy="963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Rendering Form</a:t>
            </a:r>
          </a:p>
        </p:txBody>
      </p:sp>
      <p:sp>
        <p:nvSpPr>
          <p:cNvPr id="8" name="Rectangle 7">
            <a:extLst>
              <a:ext uri="{FF2B5EF4-FFF2-40B4-BE49-F238E27FC236}">
                <a16:creationId xmlns:a16="http://schemas.microsoft.com/office/drawing/2014/main" id="{4A74113A-BE82-443E-997B-92E44F827DEB}"/>
              </a:ext>
            </a:extLst>
          </p:cNvPr>
          <p:cNvSpPr/>
          <p:nvPr/>
        </p:nvSpPr>
        <p:spPr>
          <a:xfrm>
            <a:off x="6558644" y="2237014"/>
            <a:ext cx="2481943" cy="963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Rendering – Schedule Appointment</a:t>
            </a:r>
          </a:p>
        </p:txBody>
      </p:sp>
      <p:sp>
        <p:nvSpPr>
          <p:cNvPr id="9" name="Arrow: Down 8">
            <a:extLst>
              <a:ext uri="{FF2B5EF4-FFF2-40B4-BE49-F238E27FC236}">
                <a16:creationId xmlns:a16="http://schemas.microsoft.com/office/drawing/2014/main" id="{82CBFE72-5C4B-4C5C-BD2C-045F42C9837B}"/>
              </a:ext>
            </a:extLst>
          </p:cNvPr>
          <p:cNvSpPr/>
          <p:nvPr/>
        </p:nvSpPr>
        <p:spPr>
          <a:xfrm>
            <a:off x="3713670" y="3339194"/>
            <a:ext cx="767443" cy="7674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Down 9">
            <a:extLst>
              <a:ext uri="{FF2B5EF4-FFF2-40B4-BE49-F238E27FC236}">
                <a16:creationId xmlns:a16="http://schemas.microsoft.com/office/drawing/2014/main" id="{26BC37CF-5AB6-4CC8-814C-93ADFF1591FE}"/>
              </a:ext>
            </a:extLst>
          </p:cNvPr>
          <p:cNvSpPr/>
          <p:nvPr/>
        </p:nvSpPr>
        <p:spPr>
          <a:xfrm>
            <a:off x="7336972" y="3428998"/>
            <a:ext cx="767443" cy="7674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F698C81-592D-480A-9457-406E143F4404}"/>
              </a:ext>
            </a:extLst>
          </p:cNvPr>
          <p:cNvPicPr>
            <a:picLocks noChangeAspect="1"/>
          </p:cNvPicPr>
          <p:nvPr/>
        </p:nvPicPr>
        <p:blipFill>
          <a:blip r:embed="rId3"/>
          <a:stretch>
            <a:fillRect/>
          </a:stretch>
        </p:blipFill>
        <p:spPr>
          <a:xfrm>
            <a:off x="6162481" y="4521727"/>
            <a:ext cx="3720106" cy="374279"/>
          </a:xfrm>
          <a:prstGeom prst="rect">
            <a:avLst/>
          </a:prstGeom>
        </p:spPr>
      </p:pic>
      <p:pic>
        <p:nvPicPr>
          <p:cNvPr id="13" name="Picture 12">
            <a:extLst>
              <a:ext uri="{FF2B5EF4-FFF2-40B4-BE49-F238E27FC236}">
                <a16:creationId xmlns:a16="http://schemas.microsoft.com/office/drawing/2014/main" id="{C9E05360-ED19-4D85-940A-7AE7F0ED6B11}"/>
              </a:ext>
            </a:extLst>
          </p:cNvPr>
          <p:cNvPicPr>
            <a:picLocks noChangeAspect="1"/>
          </p:cNvPicPr>
          <p:nvPr/>
        </p:nvPicPr>
        <p:blipFill>
          <a:blip r:embed="rId4"/>
          <a:stretch>
            <a:fillRect/>
          </a:stretch>
        </p:blipFill>
        <p:spPr>
          <a:xfrm>
            <a:off x="2309413" y="4521727"/>
            <a:ext cx="3251540" cy="374278"/>
          </a:xfrm>
          <a:prstGeom prst="rect">
            <a:avLst/>
          </a:prstGeom>
        </p:spPr>
      </p:pic>
    </p:spTree>
    <p:extLst>
      <p:ext uri="{BB962C8B-B14F-4D97-AF65-F5344CB8AC3E}">
        <p14:creationId xmlns:p14="http://schemas.microsoft.com/office/powerpoint/2010/main" val="72375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E4D0-0E5C-487C-9CA9-E90DB92AB185}"/>
              </a:ext>
            </a:extLst>
          </p:cNvPr>
          <p:cNvSpPr>
            <a:spLocks noGrp="1"/>
          </p:cNvSpPr>
          <p:nvPr>
            <p:ph type="title"/>
          </p:nvPr>
        </p:nvSpPr>
        <p:spPr/>
        <p:txBody>
          <a:bodyPr/>
          <a:lstStyle/>
          <a:p>
            <a:r>
              <a:rPr lang="en-US" dirty="0"/>
              <a:t>Changes on the renderings</a:t>
            </a:r>
          </a:p>
        </p:txBody>
      </p:sp>
      <p:sp>
        <p:nvSpPr>
          <p:cNvPr id="3" name="Content Placeholder 2">
            <a:extLst>
              <a:ext uri="{FF2B5EF4-FFF2-40B4-BE49-F238E27FC236}">
                <a16:creationId xmlns:a16="http://schemas.microsoft.com/office/drawing/2014/main" id="{9A5AC440-CB57-4C59-984D-832270B7A93F}"/>
              </a:ext>
            </a:extLst>
          </p:cNvPr>
          <p:cNvSpPr>
            <a:spLocks noGrp="1"/>
          </p:cNvSpPr>
          <p:nvPr>
            <p:ph idx="1"/>
          </p:nvPr>
        </p:nvSpPr>
        <p:spPr/>
        <p:txBody>
          <a:bodyPr/>
          <a:lstStyle/>
          <a:p>
            <a:r>
              <a:rPr lang="en-US" dirty="0"/>
              <a:t>All the renderings will change,(Item </a:t>
            </a:r>
            <a:r>
              <a:rPr lang="en-US" dirty="0" err="1"/>
              <a:t>Rendering,View</a:t>
            </a:r>
            <a:r>
              <a:rPr lang="en-US" dirty="0"/>
              <a:t> Rendering, Controller Rendering)</a:t>
            </a:r>
          </a:p>
        </p:txBody>
      </p:sp>
      <p:pic>
        <p:nvPicPr>
          <p:cNvPr id="5" name="Picture 4">
            <a:extLst>
              <a:ext uri="{FF2B5EF4-FFF2-40B4-BE49-F238E27FC236}">
                <a16:creationId xmlns:a16="http://schemas.microsoft.com/office/drawing/2014/main" id="{A3E5221B-E7A5-4FB3-A72E-7F605464A1F5}"/>
              </a:ext>
            </a:extLst>
          </p:cNvPr>
          <p:cNvPicPr>
            <a:picLocks noChangeAspect="1"/>
          </p:cNvPicPr>
          <p:nvPr/>
        </p:nvPicPr>
        <p:blipFill>
          <a:blip r:embed="rId3"/>
          <a:stretch>
            <a:fillRect/>
          </a:stretch>
        </p:blipFill>
        <p:spPr>
          <a:xfrm>
            <a:off x="3844009" y="2315619"/>
            <a:ext cx="3016903" cy="2226762"/>
          </a:xfrm>
          <a:prstGeom prst="rect">
            <a:avLst/>
          </a:prstGeom>
        </p:spPr>
      </p:pic>
      <p:pic>
        <p:nvPicPr>
          <p:cNvPr id="6" name="Picture 5">
            <a:extLst>
              <a:ext uri="{FF2B5EF4-FFF2-40B4-BE49-F238E27FC236}">
                <a16:creationId xmlns:a16="http://schemas.microsoft.com/office/drawing/2014/main" id="{A424FB7D-9552-4FEE-ADF5-3F151C1D212A}"/>
              </a:ext>
            </a:extLst>
          </p:cNvPr>
          <p:cNvPicPr>
            <a:picLocks noChangeAspect="1"/>
          </p:cNvPicPr>
          <p:nvPr/>
        </p:nvPicPr>
        <p:blipFill>
          <a:blip r:embed="rId4"/>
          <a:stretch>
            <a:fillRect/>
          </a:stretch>
        </p:blipFill>
        <p:spPr>
          <a:xfrm>
            <a:off x="7018669" y="2315619"/>
            <a:ext cx="3021516" cy="2652220"/>
          </a:xfrm>
          <a:prstGeom prst="rect">
            <a:avLst/>
          </a:prstGeom>
        </p:spPr>
      </p:pic>
      <p:pic>
        <p:nvPicPr>
          <p:cNvPr id="7" name="Picture 6">
            <a:extLst>
              <a:ext uri="{FF2B5EF4-FFF2-40B4-BE49-F238E27FC236}">
                <a16:creationId xmlns:a16="http://schemas.microsoft.com/office/drawing/2014/main" id="{B3F5C9A1-63C5-4806-B1CA-DB0D41ABC1E2}"/>
              </a:ext>
            </a:extLst>
          </p:cNvPr>
          <p:cNvPicPr>
            <a:picLocks noChangeAspect="1"/>
          </p:cNvPicPr>
          <p:nvPr/>
        </p:nvPicPr>
        <p:blipFill>
          <a:blip r:embed="rId5"/>
          <a:stretch>
            <a:fillRect/>
          </a:stretch>
        </p:blipFill>
        <p:spPr>
          <a:xfrm>
            <a:off x="1013577" y="2127069"/>
            <a:ext cx="2276475" cy="3952875"/>
          </a:xfrm>
          <a:prstGeom prst="rect">
            <a:avLst/>
          </a:prstGeom>
        </p:spPr>
      </p:pic>
      <p:sp>
        <p:nvSpPr>
          <p:cNvPr id="8" name="Arrow: Right 7">
            <a:extLst>
              <a:ext uri="{FF2B5EF4-FFF2-40B4-BE49-F238E27FC236}">
                <a16:creationId xmlns:a16="http://schemas.microsoft.com/office/drawing/2014/main" id="{E58A79A4-FEA8-4EBF-BF9E-172A1F8573F9}"/>
              </a:ext>
            </a:extLst>
          </p:cNvPr>
          <p:cNvSpPr/>
          <p:nvPr/>
        </p:nvSpPr>
        <p:spPr>
          <a:xfrm>
            <a:off x="3290052" y="3857414"/>
            <a:ext cx="998169" cy="5569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97FDAFA7-A889-40D1-B376-E99194CB9EFF}"/>
              </a:ext>
            </a:extLst>
          </p:cNvPr>
          <p:cNvSpPr/>
          <p:nvPr/>
        </p:nvSpPr>
        <p:spPr>
          <a:xfrm>
            <a:off x="10197942" y="3279155"/>
            <a:ext cx="1511695" cy="4099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191C7974-F58B-47A5-8D48-C6A3F814E7E7}"/>
              </a:ext>
            </a:extLst>
          </p:cNvPr>
          <p:cNvSpPr/>
          <p:nvPr/>
        </p:nvSpPr>
        <p:spPr>
          <a:xfrm>
            <a:off x="10174483" y="4209357"/>
            <a:ext cx="1511695" cy="4099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2245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6649" y="647894"/>
            <a:ext cx="10337964" cy="976090"/>
          </a:xfrm>
        </p:spPr>
        <p:txBody>
          <a:bodyPr/>
          <a:lstStyle/>
          <a:p>
            <a:r>
              <a:rPr lang="en-US" dirty="0"/>
              <a:t>Making the association</a:t>
            </a:r>
          </a:p>
        </p:txBody>
      </p:sp>
      <p:sp>
        <p:nvSpPr>
          <p:cNvPr id="3" name="Content Placeholder 2"/>
          <p:cNvSpPr>
            <a:spLocks noGrp="1"/>
          </p:cNvSpPr>
          <p:nvPr>
            <p:ph idx="1"/>
          </p:nvPr>
        </p:nvSpPr>
        <p:spPr>
          <a:xfrm>
            <a:off x="1044192" y="1809017"/>
            <a:ext cx="8915400" cy="3439257"/>
          </a:xfrm>
        </p:spPr>
        <p:txBody>
          <a:bodyPr/>
          <a:lstStyle/>
          <a:p>
            <a:r>
              <a:rPr lang="en-US" dirty="0"/>
              <a:t>Project “</a:t>
            </a:r>
            <a:r>
              <a:rPr lang="en-US" dirty="0" err="1"/>
              <a:t>Sitecore.Foundation.Assets</a:t>
            </a:r>
            <a:r>
              <a:rPr lang="en-US" dirty="0"/>
              <a:t>” will add new fields on the Rendering</a:t>
            </a:r>
          </a:p>
        </p:txBody>
      </p:sp>
      <p:pic>
        <p:nvPicPr>
          <p:cNvPr id="7" name="Picture 6">
            <a:extLst>
              <a:ext uri="{FF2B5EF4-FFF2-40B4-BE49-F238E27FC236}">
                <a16:creationId xmlns:a16="http://schemas.microsoft.com/office/drawing/2014/main" id="{324656C5-4CA9-457E-B458-B54B469E660E}"/>
              </a:ext>
            </a:extLst>
          </p:cNvPr>
          <p:cNvPicPr>
            <a:picLocks noChangeAspect="1"/>
          </p:cNvPicPr>
          <p:nvPr/>
        </p:nvPicPr>
        <p:blipFill>
          <a:blip r:embed="rId3"/>
          <a:stretch>
            <a:fillRect/>
          </a:stretch>
        </p:blipFill>
        <p:spPr>
          <a:xfrm>
            <a:off x="2532336" y="2302586"/>
            <a:ext cx="6591300" cy="3419475"/>
          </a:xfrm>
          <a:prstGeom prst="rect">
            <a:avLst/>
          </a:prstGeom>
        </p:spPr>
      </p:pic>
    </p:spTree>
    <p:extLst>
      <p:ext uri="{BB962C8B-B14F-4D97-AF65-F5344CB8AC3E}">
        <p14:creationId xmlns:p14="http://schemas.microsoft.com/office/powerpoint/2010/main" val="4255745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E7C2-DEAC-4F72-80E0-51BE886A41C2}"/>
              </a:ext>
            </a:extLst>
          </p:cNvPr>
          <p:cNvSpPr>
            <a:spLocks noGrp="1"/>
          </p:cNvSpPr>
          <p:nvPr>
            <p:ph type="title"/>
          </p:nvPr>
        </p:nvSpPr>
        <p:spPr/>
        <p:txBody>
          <a:bodyPr/>
          <a:lstStyle/>
          <a:p>
            <a:r>
              <a:rPr lang="en-US" dirty="0"/>
              <a:t>The result</a:t>
            </a:r>
          </a:p>
        </p:txBody>
      </p:sp>
      <p:sp>
        <p:nvSpPr>
          <p:cNvPr id="3" name="Content Placeholder 2">
            <a:extLst>
              <a:ext uri="{FF2B5EF4-FFF2-40B4-BE49-F238E27FC236}">
                <a16:creationId xmlns:a16="http://schemas.microsoft.com/office/drawing/2014/main" id="{5021D71D-29B7-4EBB-BECD-C8C042C2FF9D}"/>
              </a:ext>
            </a:extLst>
          </p:cNvPr>
          <p:cNvSpPr>
            <a:spLocks noGrp="1"/>
          </p:cNvSpPr>
          <p:nvPr>
            <p:ph idx="1"/>
          </p:nvPr>
        </p:nvSpPr>
        <p:spPr/>
        <p:txBody>
          <a:bodyPr/>
          <a:lstStyle/>
          <a:p>
            <a:r>
              <a:rPr lang="en-US" dirty="0"/>
              <a:t>All the dependencies for that rendering will be inserted</a:t>
            </a:r>
          </a:p>
        </p:txBody>
      </p:sp>
      <p:sp>
        <p:nvSpPr>
          <p:cNvPr id="7" name="Arrow: Right 6">
            <a:extLst>
              <a:ext uri="{FF2B5EF4-FFF2-40B4-BE49-F238E27FC236}">
                <a16:creationId xmlns:a16="http://schemas.microsoft.com/office/drawing/2014/main" id="{ED3DFF46-BFEE-4CBC-8C77-545C73AAAA64}"/>
              </a:ext>
            </a:extLst>
          </p:cNvPr>
          <p:cNvSpPr/>
          <p:nvPr/>
        </p:nvSpPr>
        <p:spPr>
          <a:xfrm>
            <a:off x="5313973" y="2798095"/>
            <a:ext cx="369974" cy="3231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5BB9D7E8-54F9-4D1E-AD0A-8C1EA173C083}"/>
              </a:ext>
            </a:extLst>
          </p:cNvPr>
          <p:cNvSpPr/>
          <p:nvPr/>
        </p:nvSpPr>
        <p:spPr>
          <a:xfrm>
            <a:off x="5311302" y="3884534"/>
            <a:ext cx="369974" cy="3231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55EED53-98D6-41E1-82A2-3F17D50F277D}"/>
              </a:ext>
            </a:extLst>
          </p:cNvPr>
          <p:cNvSpPr/>
          <p:nvPr/>
        </p:nvSpPr>
        <p:spPr>
          <a:xfrm>
            <a:off x="5311302" y="5072858"/>
            <a:ext cx="369974" cy="3231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C80AC5-687A-4EA0-8022-E632F7006BF8}"/>
              </a:ext>
            </a:extLst>
          </p:cNvPr>
          <p:cNvPicPr>
            <a:picLocks noChangeAspect="1"/>
          </p:cNvPicPr>
          <p:nvPr/>
        </p:nvPicPr>
        <p:blipFill>
          <a:blip r:embed="rId3"/>
          <a:stretch>
            <a:fillRect/>
          </a:stretch>
        </p:blipFill>
        <p:spPr>
          <a:xfrm>
            <a:off x="6634960" y="5138876"/>
            <a:ext cx="3600450" cy="257175"/>
          </a:xfrm>
          <a:prstGeom prst="rect">
            <a:avLst/>
          </a:prstGeom>
        </p:spPr>
      </p:pic>
      <p:pic>
        <p:nvPicPr>
          <p:cNvPr id="20" name="Picture 19">
            <a:extLst>
              <a:ext uri="{FF2B5EF4-FFF2-40B4-BE49-F238E27FC236}">
                <a16:creationId xmlns:a16="http://schemas.microsoft.com/office/drawing/2014/main" id="{2C276A33-2BC9-429F-A85F-FDBA3421EB80}"/>
              </a:ext>
            </a:extLst>
          </p:cNvPr>
          <p:cNvPicPr>
            <a:picLocks noChangeAspect="1"/>
          </p:cNvPicPr>
          <p:nvPr/>
        </p:nvPicPr>
        <p:blipFill>
          <a:blip r:embed="rId4"/>
          <a:stretch>
            <a:fillRect/>
          </a:stretch>
        </p:blipFill>
        <p:spPr>
          <a:xfrm>
            <a:off x="6558168" y="2850153"/>
            <a:ext cx="3305175" cy="219075"/>
          </a:xfrm>
          <a:prstGeom prst="rect">
            <a:avLst/>
          </a:prstGeom>
        </p:spPr>
      </p:pic>
      <p:pic>
        <p:nvPicPr>
          <p:cNvPr id="21" name="Picture 20">
            <a:extLst>
              <a:ext uri="{FF2B5EF4-FFF2-40B4-BE49-F238E27FC236}">
                <a16:creationId xmlns:a16="http://schemas.microsoft.com/office/drawing/2014/main" id="{3BC5330C-51E0-44B3-9422-18D67D51CFEB}"/>
              </a:ext>
            </a:extLst>
          </p:cNvPr>
          <p:cNvPicPr>
            <a:picLocks noChangeAspect="1"/>
          </p:cNvPicPr>
          <p:nvPr/>
        </p:nvPicPr>
        <p:blipFill>
          <a:blip r:embed="rId5"/>
          <a:stretch>
            <a:fillRect/>
          </a:stretch>
        </p:blipFill>
        <p:spPr>
          <a:xfrm>
            <a:off x="6557881" y="3645022"/>
            <a:ext cx="2047875" cy="857250"/>
          </a:xfrm>
          <a:prstGeom prst="rect">
            <a:avLst/>
          </a:prstGeom>
        </p:spPr>
      </p:pic>
      <p:pic>
        <p:nvPicPr>
          <p:cNvPr id="22" name="Picture 21">
            <a:extLst>
              <a:ext uri="{FF2B5EF4-FFF2-40B4-BE49-F238E27FC236}">
                <a16:creationId xmlns:a16="http://schemas.microsoft.com/office/drawing/2014/main" id="{6722F731-2E33-4B43-81FB-9BBA4C8AB6ED}"/>
              </a:ext>
            </a:extLst>
          </p:cNvPr>
          <p:cNvPicPr>
            <a:picLocks noChangeAspect="1"/>
          </p:cNvPicPr>
          <p:nvPr/>
        </p:nvPicPr>
        <p:blipFill>
          <a:blip r:embed="rId6"/>
          <a:stretch>
            <a:fillRect/>
          </a:stretch>
        </p:blipFill>
        <p:spPr>
          <a:xfrm>
            <a:off x="1486106" y="2317342"/>
            <a:ext cx="3114675" cy="3457575"/>
          </a:xfrm>
          <a:prstGeom prst="rect">
            <a:avLst/>
          </a:prstGeom>
        </p:spPr>
      </p:pic>
    </p:spTree>
    <p:extLst>
      <p:ext uri="{BB962C8B-B14F-4D97-AF65-F5344CB8AC3E}">
        <p14:creationId xmlns:p14="http://schemas.microsoft.com/office/powerpoint/2010/main" val="3952103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2999-1B69-4A3C-949E-92515EAE0217}"/>
              </a:ext>
            </a:extLst>
          </p:cNvPr>
          <p:cNvSpPr>
            <a:spLocks noGrp="1"/>
          </p:cNvSpPr>
          <p:nvPr>
            <p:ph type="title"/>
          </p:nvPr>
        </p:nvSpPr>
        <p:spPr/>
        <p:txBody>
          <a:bodyPr/>
          <a:lstStyle/>
          <a:p>
            <a:r>
              <a:rPr lang="en-US" dirty="0"/>
              <a:t>Bundled + Assets Module</a:t>
            </a:r>
          </a:p>
        </p:txBody>
      </p:sp>
      <p:sp>
        <p:nvSpPr>
          <p:cNvPr id="9" name="Content Placeholder 8">
            <a:extLst>
              <a:ext uri="{FF2B5EF4-FFF2-40B4-BE49-F238E27FC236}">
                <a16:creationId xmlns:a16="http://schemas.microsoft.com/office/drawing/2014/main" id="{25770BFD-955E-4683-9FCF-74AB8CA80FC0}"/>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AF59D3F3-A454-457C-9047-E252406BE7EA}"/>
              </a:ext>
            </a:extLst>
          </p:cNvPr>
          <p:cNvPicPr>
            <a:picLocks noChangeAspect="1"/>
          </p:cNvPicPr>
          <p:nvPr/>
        </p:nvPicPr>
        <p:blipFill>
          <a:blip r:embed="rId3"/>
          <a:stretch>
            <a:fillRect/>
          </a:stretch>
        </p:blipFill>
        <p:spPr>
          <a:xfrm>
            <a:off x="1036320" y="3429000"/>
            <a:ext cx="10998427" cy="1656196"/>
          </a:xfrm>
          <a:prstGeom prst="rect">
            <a:avLst/>
          </a:prstGeom>
        </p:spPr>
      </p:pic>
      <p:pic>
        <p:nvPicPr>
          <p:cNvPr id="8" name="Picture 7">
            <a:extLst>
              <a:ext uri="{FF2B5EF4-FFF2-40B4-BE49-F238E27FC236}">
                <a16:creationId xmlns:a16="http://schemas.microsoft.com/office/drawing/2014/main" id="{C0C5B716-F6AE-40D1-A21B-D7706031E922}"/>
              </a:ext>
            </a:extLst>
          </p:cNvPr>
          <p:cNvPicPr>
            <a:picLocks noChangeAspect="1"/>
          </p:cNvPicPr>
          <p:nvPr/>
        </p:nvPicPr>
        <p:blipFill>
          <a:blip r:embed="rId4"/>
          <a:stretch>
            <a:fillRect/>
          </a:stretch>
        </p:blipFill>
        <p:spPr>
          <a:xfrm>
            <a:off x="1097280" y="1856277"/>
            <a:ext cx="8819001" cy="1280890"/>
          </a:xfrm>
          <a:prstGeom prst="rect">
            <a:avLst/>
          </a:prstGeom>
        </p:spPr>
      </p:pic>
    </p:spTree>
    <p:extLst>
      <p:ext uri="{BB962C8B-B14F-4D97-AF65-F5344CB8AC3E}">
        <p14:creationId xmlns:p14="http://schemas.microsoft.com/office/powerpoint/2010/main" val="106833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B3A4-6279-4567-9B1D-BF367A4D09EB}"/>
              </a:ext>
            </a:extLst>
          </p:cNvPr>
          <p:cNvSpPr>
            <a:spLocks noGrp="1"/>
          </p:cNvSpPr>
          <p:nvPr>
            <p:ph type="title"/>
          </p:nvPr>
        </p:nvSpPr>
        <p:spPr/>
        <p:txBody>
          <a:bodyPr/>
          <a:lstStyle/>
          <a:p>
            <a:r>
              <a:rPr lang="en-US" dirty="0" err="1"/>
              <a:t>BundleConfig</a:t>
            </a:r>
            <a:r>
              <a:rPr lang="en-US" dirty="0"/>
              <a:t> Optimization</a:t>
            </a:r>
          </a:p>
        </p:txBody>
      </p:sp>
      <p:sp>
        <p:nvSpPr>
          <p:cNvPr id="12" name="Content Placeholder 11">
            <a:extLst>
              <a:ext uri="{FF2B5EF4-FFF2-40B4-BE49-F238E27FC236}">
                <a16:creationId xmlns:a16="http://schemas.microsoft.com/office/drawing/2014/main" id="{BDE04A37-8D26-4C12-8CFF-543E679DCDF3}"/>
              </a:ext>
            </a:extLst>
          </p:cNvPr>
          <p:cNvSpPr>
            <a:spLocks noGrp="1"/>
          </p:cNvSpPr>
          <p:nvPr>
            <p:ph idx="1"/>
          </p:nvPr>
        </p:nvSpPr>
        <p:spPr/>
        <p:txBody>
          <a:bodyPr/>
          <a:lstStyle/>
          <a:p>
            <a:r>
              <a:rPr lang="en-US" dirty="0"/>
              <a:t>Implement a new strategy of dynamic bundling</a:t>
            </a:r>
          </a:p>
          <a:p>
            <a:r>
              <a:rPr lang="en-US" dirty="0"/>
              <a:t>Read the files and dynamically create the bundles</a:t>
            </a:r>
          </a:p>
          <a:p>
            <a:endParaRPr lang="en-US" dirty="0"/>
          </a:p>
          <a:p>
            <a:endParaRPr lang="en-US" dirty="0"/>
          </a:p>
        </p:txBody>
      </p:sp>
    </p:spTree>
    <p:extLst>
      <p:ext uri="{BB962C8B-B14F-4D97-AF65-F5344CB8AC3E}">
        <p14:creationId xmlns:p14="http://schemas.microsoft.com/office/powerpoint/2010/main" val="3096854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E2499-D2AD-4CB4-AE92-415F7C8EA5C8}"/>
              </a:ext>
            </a:extLst>
          </p:cNvPr>
          <p:cNvSpPr>
            <a:spLocks noGrp="1"/>
          </p:cNvSpPr>
          <p:nvPr>
            <p:ph type="title"/>
          </p:nvPr>
        </p:nvSpPr>
        <p:spPr/>
        <p:txBody>
          <a:bodyPr/>
          <a:lstStyle/>
          <a:p>
            <a:r>
              <a:rPr lang="en-US" dirty="0"/>
              <a:t>Automatic Bundles</a:t>
            </a:r>
          </a:p>
        </p:txBody>
      </p:sp>
      <p:sp>
        <p:nvSpPr>
          <p:cNvPr id="3" name="Content Placeholder 2">
            <a:extLst>
              <a:ext uri="{FF2B5EF4-FFF2-40B4-BE49-F238E27FC236}">
                <a16:creationId xmlns:a16="http://schemas.microsoft.com/office/drawing/2014/main" id="{33BC9644-D4AC-4711-96E7-02CF2CAD340F}"/>
              </a:ext>
            </a:extLst>
          </p:cNvPr>
          <p:cNvSpPr>
            <a:spLocks noGrp="1"/>
          </p:cNvSpPr>
          <p:nvPr>
            <p:ph idx="1"/>
          </p:nvPr>
        </p:nvSpPr>
        <p:spPr>
          <a:xfrm>
            <a:off x="1097280" y="1803575"/>
            <a:ext cx="8915400" cy="4255842"/>
          </a:xfrm>
        </p:spPr>
        <p:txBody>
          <a:bodyPr/>
          <a:lstStyle/>
          <a:p>
            <a:r>
              <a:rPr lang="en-US" dirty="0"/>
              <a:t>Define the folder of the assets</a:t>
            </a:r>
          </a:p>
          <a:p>
            <a:endParaRPr lang="en-US" dirty="0"/>
          </a:p>
        </p:txBody>
      </p:sp>
      <p:pic>
        <p:nvPicPr>
          <p:cNvPr id="7" name="Content Placeholder 10">
            <a:extLst>
              <a:ext uri="{FF2B5EF4-FFF2-40B4-BE49-F238E27FC236}">
                <a16:creationId xmlns:a16="http://schemas.microsoft.com/office/drawing/2014/main" id="{F6DE5224-CCE4-4B71-AD7D-B525EC1ADAC6}"/>
              </a:ext>
            </a:extLst>
          </p:cNvPr>
          <p:cNvPicPr>
            <a:picLocks noChangeAspect="1"/>
          </p:cNvPicPr>
          <p:nvPr/>
        </p:nvPicPr>
        <p:blipFill>
          <a:blip r:embed="rId3"/>
          <a:stretch>
            <a:fillRect/>
          </a:stretch>
        </p:blipFill>
        <p:spPr>
          <a:xfrm>
            <a:off x="1197182" y="2091421"/>
            <a:ext cx="8815498" cy="4034211"/>
          </a:xfrm>
          <a:prstGeom prst="rect">
            <a:avLst/>
          </a:prstGeom>
        </p:spPr>
      </p:pic>
    </p:spTree>
    <p:extLst>
      <p:ext uri="{BB962C8B-B14F-4D97-AF65-F5344CB8AC3E}">
        <p14:creationId xmlns:p14="http://schemas.microsoft.com/office/powerpoint/2010/main" val="3222971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E485-DC54-4C19-BB87-2992F628E531}"/>
              </a:ext>
            </a:extLst>
          </p:cNvPr>
          <p:cNvSpPr>
            <a:spLocks noGrp="1"/>
          </p:cNvSpPr>
          <p:nvPr>
            <p:ph type="title"/>
          </p:nvPr>
        </p:nvSpPr>
        <p:spPr/>
        <p:txBody>
          <a:bodyPr/>
          <a:lstStyle/>
          <a:p>
            <a:r>
              <a:rPr lang="en-US" dirty="0"/>
              <a:t>Dynamic identification of the files</a:t>
            </a:r>
          </a:p>
        </p:txBody>
      </p:sp>
      <p:pic>
        <p:nvPicPr>
          <p:cNvPr id="4" name="Content Placeholder 5">
            <a:extLst>
              <a:ext uri="{FF2B5EF4-FFF2-40B4-BE49-F238E27FC236}">
                <a16:creationId xmlns:a16="http://schemas.microsoft.com/office/drawing/2014/main" id="{A266103B-6478-4DF8-9658-852EB0646635}"/>
              </a:ext>
            </a:extLst>
          </p:cNvPr>
          <p:cNvPicPr>
            <a:picLocks noGrp="1" noChangeAspect="1"/>
          </p:cNvPicPr>
          <p:nvPr>
            <p:ph idx="1"/>
          </p:nvPr>
        </p:nvPicPr>
        <p:blipFill>
          <a:blip r:embed="rId3"/>
          <a:stretch>
            <a:fillRect/>
          </a:stretch>
        </p:blipFill>
        <p:spPr>
          <a:xfrm>
            <a:off x="3828273" y="2214449"/>
            <a:ext cx="8054405" cy="3748470"/>
          </a:xfrm>
          <a:prstGeom prst="rect">
            <a:avLst/>
          </a:prstGeom>
        </p:spPr>
      </p:pic>
      <p:pic>
        <p:nvPicPr>
          <p:cNvPr id="3" name="Picture 2">
            <a:extLst>
              <a:ext uri="{FF2B5EF4-FFF2-40B4-BE49-F238E27FC236}">
                <a16:creationId xmlns:a16="http://schemas.microsoft.com/office/drawing/2014/main" id="{88F0E620-97A0-4881-8A40-16FAD831F2A2}"/>
              </a:ext>
            </a:extLst>
          </p:cNvPr>
          <p:cNvPicPr>
            <a:picLocks noChangeAspect="1"/>
          </p:cNvPicPr>
          <p:nvPr/>
        </p:nvPicPr>
        <p:blipFill>
          <a:blip r:embed="rId4"/>
          <a:stretch>
            <a:fillRect/>
          </a:stretch>
        </p:blipFill>
        <p:spPr>
          <a:xfrm>
            <a:off x="3828273" y="1976324"/>
            <a:ext cx="8239125" cy="238125"/>
          </a:xfrm>
          <a:prstGeom prst="rect">
            <a:avLst/>
          </a:prstGeom>
        </p:spPr>
      </p:pic>
      <p:pic>
        <p:nvPicPr>
          <p:cNvPr id="6" name="Picture 5">
            <a:extLst>
              <a:ext uri="{FF2B5EF4-FFF2-40B4-BE49-F238E27FC236}">
                <a16:creationId xmlns:a16="http://schemas.microsoft.com/office/drawing/2014/main" id="{A9F0FD48-3977-46D0-B9CA-9645A4892E05}"/>
              </a:ext>
            </a:extLst>
          </p:cNvPr>
          <p:cNvPicPr>
            <a:picLocks noChangeAspect="1"/>
          </p:cNvPicPr>
          <p:nvPr/>
        </p:nvPicPr>
        <p:blipFill>
          <a:blip r:embed="rId5"/>
          <a:stretch>
            <a:fillRect/>
          </a:stretch>
        </p:blipFill>
        <p:spPr>
          <a:xfrm>
            <a:off x="200043" y="2471787"/>
            <a:ext cx="3492984" cy="701913"/>
          </a:xfrm>
          <a:prstGeom prst="rect">
            <a:avLst/>
          </a:prstGeom>
        </p:spPr>
      </p:pic>
      <p:sp>
        <p:nvSpPr>
          <p:cNvPr id="7" name="TextBox 6">
            <a:extLst>
              <a:ext uri="{FF2B5EF4-FFF2-40B4-BE49-F238E27FC236}">
                <a16:creationId xmlns:a16="http://schemas.microsoft.com/office/drawing/2014/main" id="{858BEA48-C497-45E2-ABFD-95115672F327}"/>
              </a:ext>
            </a:extLst>
          </p:cNvPr>
          <p:cNvSpPr txBox="1"/>
          <p:nvPr/>
        </p:nvSpPr>
        <p:spPr>
          <a:xfrm>
            <a:off x="161406" y="2095386"/>
            <a:ext cx="3396374" cy="369332"/>
          </a:xfrm>
          <a:prstGeom prst="rect">
            <a:avLst/>
          </a:prstGeom>
          <a:noFill/>
        </p:spPr>
        <p:txBody>
          <a:bodyPr wrap="square" rtlCol="0">
            <a:spAutoFit/>
          </a:bodyPr>
          <a:lstStyle/>
          <a:p>
            <a:r>
              <a:rPr lang="en-US" dirty="0"/>
              <a:t>Before ….Multiple </a:t>
            </a:r>
            <a:endParaRPr lang="pt-BR" dirty="0"/>
          </a:p>
        </p:txBody>
      </p:sp>
    </p:spTree>
    <p:extLst>
      <p:ext uri="{BB962C8B-B14F-4D97-AF65-F5344CB8AC3E}">
        <p14:creationId xmlns:p14="http://schemas.microsoft.com/office/powerpoint/2010/main" val="1954523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9CE5B-442B-4CFB-84D3-2CCB4D56FB20}"/>
              </a:ext>
            </a:extLst>
          </p:cNvPr>
          <p:cNvSpPr>
            <a:spLocks noGrp="1"/>
          </p:cNvSpPr>
          <p:nvPr>
            <p:ph type="title"/>
          </p:nvPr>
        </p:nvSpPr>
        <p:spPr/>
        <p:txBody>
          <a:bodyPr/>
          <a:lstStyle/>
          <a:p>
            <a:r>
              <a:rPr lang="en-US" dirty="0"/>
              <a:t>Layout</a:t>
            </a:r>
          </a:p>
        </p:txBody>
      </p:sp>
      <p:sp>
        <p:nvSpPr>
          <p:cNvPr id="3" name="Content Placeholder 2">
            <a:extLst>
              <a:ext uri="{FF2B5EF4-FFF2-40B4-BE49-F238E27FC236}">
                <a16:creationId xmlns:a16="http://schemas.microsoft.com/office/drawing/2014/main" id="{1674CB0E-CBDC-49B7-B52F-59189A0BA55C}"/>
              </a:ext>
            </a:extLst>
          </p:cNvPr>
          <p:cNvSpPr>
            <a:spLocks noGrp="1"/>
          </p:cNvSpPr>
          <p:nvPr>
            <p:ph idx="1"/>
          </p:nvPr>
        </p:nvSpPr>
        <p:spPr/>
        <p:txBody>
          <a:bodyPr/>
          <a:lstStyle/>
          <a:p>
            <a:r>
              <a:rPr lang="en-US" dirty="0"/>
              <a:t>Change on the Layout</a:t>
            </a:r>
          </a:p>
        </p:txBody>
      </p:sp>
      <p:pic>
        <p:nvPicPr>
          <p:cNvPr id="6" name="Picture 5">
            <a:extLst>
              <a:ext uri="{FF2B5EF4-FFF2-40B4-BE49-F238E27FC236}">
                <a16:creationId xmlns:a16="http://schemas.microsoft.com/office/drawing/2014/main" id="{A6360D04-70BE-484C-8100-6BCA1AFC158C}"/>
              </a:ext>
            </a:extLst>
          </p:cNvPr>
          <p:cNvPicPr>
            <a:picLocks noChangeAspect="1"/>
          </p:cNvPicPr>
          <p:nvPr/>
        </p:nvPicPr>
        <p:blipFill>
          <a:blip r:embed="rId3"/>
          <a:stretch>
            <a:fillRect/>
          </a:stretch>
        </p:blipFill>
        <p:spPr>
          <a:xfrm>
            <a:off x="1879090" y="2222938"/>
            <a:ext cx="8154244" cy="3754530"/>
          </a:xfrm>
          <a:prstGeom prst="rect">
            <a:avLst/>
          </a:prstGeom>
        </p:spPr>
      </p:pic>
      <p:sp>
        <p:nvSpPr>
          <p:cNvPr id="7" name="Arrow: Right 6">
            <a:extLst>
              <a:ext uri="{FF2B5EF4-FFF2-40B4-BE49-F238E27FC236}">
                <a16:creationId xmlns:a16="http://schemas.microsoft.com/office/drawing/2014/main" id="{697E815F-C9CC-4A90-AFAA-C05D69EC4B97}"/>
              </a:ext>
            </a:extLst>
          </p:cNvPr>
          <p:cNvSpPr/>
          <p:nvPr/>
        </p:nvSpPr>
        <p:spPr>
          <a:xfrm>
            <a:off x="877455" y="2766848"/>
            <a:ext cx="1281211" cy="6621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1D15DE5-9BF9-4BB8-BAD4-B0E69095BB05}"/>
              </a:ext>
            </a:extLst>
          </p:cNvPr>
          <p:cNvSpPr/>
          <p:nvPr/>
        </p:nvSpPr>
        <p:spPr>
          <a:xfrm>
            <a:off x="847580" y="4930053"/>
            <a:ext cx="1281211" cy="6621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589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A64F9-8875-438F-9F9A-A96A9D54EDD1}"/>
              </a:ext>
            </a:extLst>
          </p:cNvPr>
          <p:cNvSpPr>
            <a:spLocks noGrp="1"/>
          </p:cNvSpPr>
          <p:nvPr>
            <p:ph type="title"/>
          </p:nvPr>
        </p:nvSpPr>
        <p:spPr/>
        <p:txBody>
          <a:bodyPr/>
          <a:lstStyle/>
          <a:p>
            <a:r>
              <a:rPr lang="en-US" dirty="0"/>
              <a:t>Bug Fix – two renderings</a:t>
            </a:r>
          </a:p>
        </p:txBody>
      </p:sp>
      <p:pic>
        <p:nvPicPr>
          <p:cNvPr id="5" name="Content Placeholder 4">
            <a:extLst>
              <a:ext uri="{FF2B5EF4-FFF2-40B4-BE49-F238E27FC236}">
                <a16:creationId xmlns:a16="http://schemas.microsoft.com/office/drawing/2014/main" id="{ADABC3B1-4FCA-4E2F-8000-02DF657C51C1}"/>
              </a:ext>
            </a:extLst>
          </p:cNvPr>
          <p:cNvPicPr>
            <a:picLocks noGrp="1" noChangeAspect="1"/>
          </p:cNvPicPr>
          <p:nvPr>
            <p:ph idx="1"/>
          </p:nvPr>
        </p:nvPicPr>
        <p:blipFill>
          <a:blip r:embed="rId3"/>
          <a:stretch>
            <a:fillRect/>
          </a:stretch>
        </p:blipFill>
        <p:spPr>
          <a:xfrm>
            <a:off x="2744648" y="4072891"/>
            <a:ext cx="7200900" cy="2095500"/>
          </a:xfrm>
          <a:prstGeom prst="rect">
            <a:avLst/>
          </a:prstGeom>
        </p:spPr>
      </p:pic>
      <p:sp>
        <p:nvSpPr>
          <p:cNvPr id="6" name="Arrow: Right 5">
            <a:extLst>
              <a:ext uri="{FF2B5EF4-FFF2-40B4-BE49-F238E27FC236}">
                <a16:creationId xmlns:a16="http://schemas.microsoft.com/office/drawing/2014/main" id="{BED860AB-9AC9-4CE8-8BC1-7AE084A94888}"/>
              </a:ext>
            </a:extLst>
          </p:cNvPr>
          <p:cNvSpPr/>
          <p:nvPr/>
        </p:nvSpPr>
        <p:spPr>
          <a:xfrm>
            <a:off x="1797269" y="4824248"/>
            <a:ext cx="1371600" cy="296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AFA4478E-5ADE-45A3-9B44-9B4045F5915B}"/>
              </a:ext>
            </a:extLst>
          </p:cNvPr>
          <p:cNvSpPr txBox="1">
            <a:spLocks/>
          </p:cNvSpPr>
          <p:nvPr/>
        </p:nvSpPr>
        <p:spPr>
          <a:xfrm>
            <a:off x="1097280" y="1845734"/>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Bug for </a:t>
            </a:r>
            <a:r>
              <a:rPr lang="en-US" dirty="0" err="1"/>
              <a:t>js</a:t>
            </a:r>
            <a:r>
              <a:rPr lang="en-US" dirty="0"/>
              <a:t>– habitat 1.6</a:t>
            </a:r>
          </a:p>
        </p:txBody>
      </p:sp>
      <p:pic>
        <p:nvPicPr>
          <p:cNvPr id="3" name="Picture 2">
            <a:extLst>
              <a:ext uri="{FF2B5EF4-FFF2-40B4-BE49-F238E27FC236}">
                <a16:creationId xmlns:a16="http://schemas.microsoft.com/office/drawing/2014/main" id="{706BA27B-8087-4195-813F-06E04E0DFC99}"/>
              </a:ext>
            </a:extLst>
          </p:cNvPr>
          <p:cNvPicPr>
            <a:picLocks noChangeAspect="1"/>
          </p:cNvPicPr>
          <p:nvPr/>
        </p:nvPicPr>
        <p:blipFill>
          <a:blip r:embed="rId4"/>
          <a:stretch>
            <a:fillRect/>
          </a:stretch>
        </p:blipFill>
        <p:spPr>
          <a:xfrm>
            <a:off x="2744648" y="2275629"/>
            <a:ext cx="6772275" cy="1743075"/>
          </a:xfrm>
          <a:prstGeom prst="rect">
            <a:avLst/>
          </a:prstGeom>
        </p:spPr>
      </p:pic>
    </p:spTree>
    <p:extLst>
      <p:ext uri="{BB962C8B-B14F-4D97-AF65-F5344CB8AC3E}">
        <p14:creationId xmlns:p14="http://schemas.microsoft.com/office/powerpoint/2010/main" val="830577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2AC8-086B-4C70-8357-3249DE8884E0}"/>
              </a:ext>
            </a:extLst>
          </p:cNvPr>
          <p:cNvSpPr>
            <a:spLocks noGrp="1"/>
          </p:cNvSpPr>
          <p:nvPr>
            <p:ph type="title"/>
          </p:nvPr>
        </p:nvSpPr>
        <p:spPr/>
        <p:txBody>
          <a:bodyPr/>
          <a:lstStyle/>
          <a:p>
            <a:r>
              <a:rPr lang="en-US" dirty="0"/>
              <a:t>Bug Fix – two renderings</a:t>
            </a:r>
          </a:p>
        </p:txBody>
      </p:sp>
      <p:sp>
        <p:nvSpPr>
          <p:cNvPr id="3" name="Content Placeholder 2">
            <a:extLst>
              <a:ext uri="{FF2B5EF4-FFF2-40B4-BE49-F238E27FC236}">
                <a16:creationId xmlns:a16="http://schemas.microsoft.com/office/drawing/2014/main" id="{57249473-6AEF-4848-8DAF-6920D7523019}"/>
              </a:ext>
            </a:extLst>
          </p:cNvPr>
          <p:cNvSpPr>
            <a:spLocks noGrp="1"/>
          </p:cNvSpPr>
          <p:nvPr>
            <p:ph idx="1"/>
          </p:nvPr>
        </p:nvSpPr>
        <p:spPr/>
        <p:txBody>
          <a:bodyPr/>
          <a:lstStyle/>
          <a:p>
            <a:r>
              <a:rPr lang="en-US" dirty="0"/>
              <a:t>Same bug fix for CSS – habitat 1.6</a:t>
            </a:r>
          </a:p>
        </p:txBody>
      </p:sp>
      <p:pic>
        <p:nvPicPr>
          <p:cNvPr id="4" name="Picture 3">
            <a:extLst>
              <a:ext uri="{FF2B5EF4-FFF2-40B4-BE49-F238E27FC236}">
                <a16:creationId xmlns:a16="http://schemas.microsoft.com/office/drawing/2014/main" id="{38A5D824-D6A4-4543-9500-B22B79AB068B}"/>
              </a:ext>
            </a:extLst>
          </p:cNvPr>
          <p:cNvPicPr>
            <a:picLocks noChangeAspect="1"/>
          </p:cNvPicPr>
          <p:nvPr/>
        </p:nvPicPr>
        <p:blipFill>
          <a:blip r:embed="rId3"/>
          <a:stretch>
            <a:fillRect/>
          </a:stretch>
        </p:blipFill>
        <p:spPr>
          <a:xfrm>
            <a:off x="2822521" y="2178105"/>
            <a:ext cx="6105525" cy="2028825"/>
          </a:xfrm>
          <a:prstGeom prst="rect">
            <a:avLst/>
          </a:prstGeom>
        </p:spPr>
      </p:pic>
      <p:pic>
        <p:nvPicPr>
          <p:cNvPr id="5" name="Picture 4">
            <a:extLst>
              <a:ext uri="{FF2B5EF4-FFF2-40B4-BE49-F238E27FC236}">
                <a16:creationId xmlns:a16="http://schemas.microsoft.com/office/drawing/2014/main" id="{A7B83180-2B00-4067-8286-98BCC206CEB0}"/>
              </a:ext>
            </a:extLst>
          </p:cNvPr>
          <p:cNvPicPr>
            <a:picLocks noChangeAspect="1"/>
          </p:cNvPicPr>
          <p:nvPr/>
        </p:nvPicPr>
        <p:blipFill>
          <a:blip r:embed="rId4"/>
          <a:stretch>
            <a:fillRect/>
          </a:stretch>
        </p:blipFill>
        <p:spPr>
          <a:xfrm>
            <a:off x="2822521" y="4206930"/>
            <a:ext cx="5619750" cy="1876425"/>
          </a:xfrm>
          <a:prstGeom prst="rect">
            <a:avLst/>
          </a:prstGeom>
        </p:spPr>
      </p:pic>
      <p:sp>
        <p:nvSpPr>
          <p:cNvPr id="6" name="Arrow: Right 5">
            <a:extLst>
              <a:ext uri="{FF2B5EF4-FFF2-40B4-BE49-F238E27FC236}">
                <a16:creationId xmlns:a16="http://schemas.microsoft.com/office/drawing/2014/main" id="{BCFB3F62-ED10-472A-8719-69392D4DDFA6}"/>
              </a:ext>
            </a:extLst>
          </p:cNvPr>
          <p:cNvSpPr/>
          <p:nvPr/>
        </p:nvSpPr>
        <p:spPr>
          <a:xfrm>
            <a:off x="1450428" y="5423338"/>
            <a:ext cx="1372093" cy="445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3120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D37F2-DB6A-4109-A213-641712C7E5FB}"/>
              </a:ext>
            </a:extLst>
          </p:cNvPr>
          <p:cNvSpPr>
            <a:spLocks noGrp="1"/>
          </p:cNvSpPr>
          <p:nvPr>
            <p:ph type="title"/>
          </p:nvPr>
        </p:nvSpPr>
        <p:spPr/>
        <p:txBody>
          <a:bodyPr/>
          <a:lstStyle/>
          <a:p>
            <a:r>
              <a:rPr lang="en-US" dirty="0"/>
              <a:t>The final result</a:t>
            </a:r>
          </a:p>
        </p:txBody>
      </p:sp>
      <p:sp>
        <p:nvSpPr>
          <p:cNvPr id="5" name="Content Placeholder 2">
            <a:extLst>
              <a:ext uri="{FF2B5EF4-FFF2-40B4-BE49-F238E27FC236}">
                <a16:creationId xmlns:a16="http://schemas.microsoft.com/office/drawing/2014/main" id="{8065EDFC-0A01-4AAA-A2D2-E5F08E918E0E}"/>
              </a:ext>
            </a:extLst>
          </p:cNvPr>
          <p:cNvSpPr txBox="1">
            <a:spLocks/>
          </p:cNvSpPr>
          <p:nvPr/>
        </p:nvSpPr>
        <p:spPr>
          <a:xfrm>
            <a:off x="1249143" y="2133600"/>
            <a:ext cx="8915400" cy="15240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Smaller files</a:t>
            </a:r>
          </a:p>
          <a:p>
            <a:pPr marL="0" indent="0">
              <a:buNone/>
            </a:pPr>
            <a:r>
              <a:rPr lang="en-US" dirty="0"/>
              <a:t>Less “$(document).ready()” being loaded</a:t>
            </a:r>
          </a:p>
          <a:p>
            <a:endParaRPr lang="en-US" dirty="0"/>
          </a:p>
        </p:txBody>
      </p:sp>
      <p:sp>
        <p:nvSpPr>
          <p:cNvPr id="6" name="Content Placeholder 5">
            <a:extLst>
              <a:ext uri="{FF2B5EF4-FFF2-40B4-BE49-F238E27FC236}">
                <a16:creationId xmlns:a16="http://schemas.microsoft.com/office/drawing/2014/main" id="{B5407604-3F99-46FA-920A-A32DA1BB120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36B41F9C-ACB4-4647-B307-4B3A6E613C61}"/>
              </a:ext>
            </a:extLst>
          </p:cNvPr>
          <p:cNvPicPr>
            <a:picLocks noChangeAspect="1"/>
          </p:cNvPicPr>
          <p:nvPr/>
        </p:nvPicPr>
        <p:blipFill>
          <a:blip r:embed="rId3"/>
          <a:stretch>
            <a:fillRect/>
          </a:stretch>
        </p:blipFill>
        <p:spPr>
          <a:xfrm>
            <a:off x="1596797" y="3452648"/>
            <a:ext cx="9059366" cy="527474"/>
          </a:xfrm>
          <a:prstGeom prst="rect">
            <a:avLst/>
          </a:prstGeom>
        </p:spPr>
      </p:pic>
    </p:spTree>
    <p:extLst>
      <p:ext uri="{BB962C8B-B14F-4D97-AF65-F5344CB8AC3E}">
        <p14:creationId xmlns:p14="http://schemas.microsoft.com/office/powerpoint/2010/main" val="3992074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11F5-DC4B-493A-9DA5-6F9DC5203AEE}"/>
              </a:ext>
            </a:extLst>
          </p:cNvPr>
          <p:cNvSpPr>
            <a:spLocks noGrp="1"/>
          </p:cNvSpPr>
          <p:nvPr>
            <p:ph type="title"/>
          </p:nvPr>
        </p:nvSpPr>
        <p:spPr/>
        <p:txBody>
          <a:bodyPr/>
          <a:lstStyle/>
          <a:p>
            <a:r>
              <a:rPr lang="en-US" dirty="0"/>
              <a:t>Validation</a:t>
            </a:r>
          </a:p>
        </p:txBody>
      </p:sp>
      <p:sp>
        <p:nvSpPr>
          <p:cNvPr id="3" name="Content Placeholder 2">
            <a:extLst>
              <a:ext uri="{FF2B5EF4-FFF2-40B4-BE49-F238E27FC236}">
                <a16:creationId xmlns:a16="http://schemas.microsoft.com/office/drawing/2014/main" id="{95F10641-57DC-4ACF-9044-DFF7B72398BF}"/>
              </a:ext>
            </a:extLst>
          </p:cNvPr>
          <p:cNvSpPr>
            <a:spLocks noGrp="1"/>
          </p:cNvSpPr>
          <p:nvPr>
            <p:ph idx="1"/>
          </p:nvPr>
        </p:nvSpPr>
        <p:spPr/>
        <p:txBody>
          <a:bodyPr/>
          <a:lstStyle/>
          <a:p>
            <a:r>
              <a:rPr lang="en-US" dirty="0"/>
              <a:t>Google chrome tool</a:t>
            </a:r>
          </a:p>
        </p:txBody>
      </p:sp>
      <p:pic>
        <p:nvPicPr>
          <p:cNvPr id="7" name="Picture 6">
            <a:extLst>
              <a:ext uri="{FF2B5EF4-FFF2-40B4-BE49-F238E27FC236}">
                <a16:creationId xmlns:a16="http://schemas.microsoft.com/office/drawing/2014/main" id="{C89C3C40-9D12-441E-9B11-20D68F04BBC9}"/>
              </a:ext>
            </a:extLst>
          </p:cNvPr>
          <p:cNvPicPr>
            <a:picLocks noChangeAspect="1"/>
          </p:cNvPicPr>
          <p:nvPr/>
        </p:nvPicPr>
        <p:blipFill>
          <a:blip r:embed="rId3"/>
          <a:stretch>
            <a:fillRect/>
          </a:stretch>
        </p:blipFill>
        <p:spPr>
          <a:xfrm>
            <a:off x="2674952" y="2254469"/>
            <a:ext cx="8114770" cy="3853094"/>
          </a:xfrm>
          <a:prstGeom prst="rect">
            <a:avLst/>
          </a:prstGeom>
        </p:spPr>
      </p:pic>
      <p:sp>
        <p:nvSpPr>
          <p:cNvPr id="9" name="Arrow: Right 8">
            <a:extLst>
              <a:ext uri="{FF2B5EF4-FFF2-40B4-BE49-F238E27FC236}">
                <a16:creationId xmlns:a16="http://schemas.microsoft.com/office/drawing/2014/main" id="{E04FDFFC-E505-45E2-8AE7-15364C54B1FD}"/>
              </a:ext>
            </a:extLst>
          </p:cNvPr>
          <p:cNvSpPr/>
          <p:nvPr/>
        </p:nvSpPr>
        <p:spPr>
          <a:xfrm>
            <a:off x="2674952" y="4181016"/>
            <a:ext cx="599090" cy="327923"/>
          </a:xfrm>
          <a:prstGeom prst="rightArrow">
            <a:avLst>
              <a:gd name="adj1" fmla="val 50000"/>
              <a:gd name="adj2" fmla="val 47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CB23DEB0-32A3-48C0-AD33-F65A4EEC4203}"/>
              </a:ext>
            </a:extLst>
          </p:cNvPr>
          <p:cNvSpPr/>
          <p:nvPr/>
        </p:nvSpPr>
        <p:spPr>
          <a:xfrm>
            <a:off x="3657600" y="2711669"/>
            <a:ext cx="1466193" cy="961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9269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A7A1-9B57-4245-B777-D7CA5C6D319A}"/>
              </a:ext>
            </a:extLst>
          </p:cNvPr>
          <p:cNvSpPr>
            <a:spLocks noGrp="1"/>
          </p:cNvSpPr>
          <p:nvPr>
            <p:ph type="title"/>
          </p:nvPr>
        </p:nvSpPr>
        <p:spPr/>
        <p:txBody>
          <a:bodyPr/>
          <a:lstStyle/>
          <a:p>
            <a:r>
              <a:rPr lang="en-US" dirty="0"/>
              <a:t>DEMO</a:t>
            </a:r>
          </a:p>
        </p:txBody>
      </p:sp>
      <p:sp>
        <p:nvSpPr>
          <p:cNvPr id="3" name="Content Placeholder 2">
            <a:extLst>
              <a:ext uri="{FF2B5EF4-FFF2-40B4-BE49-F238E27FC236}">
                <a16:creationId xmlns:a16="http://schemas.microsoft.com/office/drawing/2014/main" id="{A296BE9F-C38A-4ADE-BF24-1AFE9106CEFE}"/>
              </a:ext>
            </a:extLst>
          </p:cNvPr>
          <p:cNvSpPr>
            <a:spLocks noGrp="1"/>
          </p:cNvSpPr>
          <p:nvPr>
            <p:ph idx="1"/>
          </p:nvPr>
        </p:nvSpPr>
        <p:spPr>
          <a:xfrm>
            <a:off x="1097280" y="1585078"/>
            <a:ext cx="10058400" cy="4023360"/>
          </a:xfrm>
        </p:spPr>
        <p:txBody>
          <a:bodyPr/>
          <a:lstStyle/>
          <a:p>
            <a:endParaRPr lang="en-US" dirty="0"/>
          </a:p>
          <a:p>
            <a:r>
              <a:rPr lang="en-US" dirty="0"/>
              <a:t>Let’s do that !</a:t>
            </a:r>
          </a:p>
        </p:txBody>
      </p:sp>
      <p:pic>
        <p:nvPicPr>
          <p:cNvPr id="4" name="Picture 3">
            <a:extLst>
              <a:ext uri="{FF2B5EF4-FFF2-40B4-BE49-F238E27FC236}">
                <a16:creationId xmlns:a16="http://schemas.microsoft.com/office/drawing/2014/main" id="{67236C01-77CC-4E27-A396-4413491F7058}"/>
              </a:ext>
            </a:extLst>
          </p:cNvPr>
          <p:cNvPicPr>
            <a:picLocks noChangeAspect="1"/>
          </p:cNvPicPr>
          <p:nvPr/>
        </p:nvPicPr>
        <p:blipFill>
          <a:blip r:embed="rId3"/>
          <a:stretch>
            <a:fillRect/>
          </a:stretch>
        </p:blipFill>
        <p:spPr>
          <a:xfrm>
            <a:off x="1521207" y="2709035"/>
            <a:ext cx="3095625" cy="3057525"/>
          </a:xfrm>
          <a:prstGeom prst="rect">
            <a:avLst/>
          </a:prstGeom>
        </p:spPr>
      </p:pic>
      <p:pic>
        <p:nvPicPr>
          <p:cNvPr id="5" name="Picture 4">
            <a:extLst>
              <a:ext uri="{FF2B5EF4-FFF2-40B4-BE49-F238E27FC236}">
                <a16:creationId xmlns:a16="http://schemas.microsoft.com/office/drawing/2014/main" id="{857E0C71-9E34-4451-A7CA-D273D8979B00}"/>
              </a:ext>
            </a:extLst>
          </p:cNvPr>
          <p:cNvPicPr>
            <a:picLocks noChangeAspect="1"/>
          </p:cNvPicPr>
          <p:nvPr/>
        </p:nvPicPr>
        <p:blipFill>
          <a:blip r:embed="rId4"/>
          <a:stretch>
            <a:fillRect/>
          </a:stretch>
        </p:blipFill>
        <p:spPr>
          <a:xfrm>
            <a:off x="7299434" y="1990250"/>
            <a:ext cx="3795285" cy="3776310"/>
          </a:xfrm>
          <a:prstGeom prst="rect">
            <a:avLst/>
          </a:prstGeom>
        </p:spPr>
      </p:pic>
    </p:spTree>
    <p:extLst>
      <p:ext uri="{BB962C8B-B14F-4D97-AF65-F5344CB8AC3E}">
        <p14:creationId xmlns:p14="http://schemas.microsoft.com/office/powerpoint/2010/main" val="2196617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r>
              <a:rPr lang="en-US" dirty="0">
                <a:hlinkClick r:id="rId3"/>
              </a:rPr>
              <a:t>joseam.neto@gmail.com</a:t>
            </a:r>
          </a:p>
          <a:p>
            <a:r>
              <a:rPr lang="en-US" dirty="0">
                <a:hlinkClick r:id="rId4"/>
              </a:rPr>
              <a:t>http://errorcotidianam.wordpress.com</a:t>
            </a:r>
            <a:r>
              <a:rPr lang="en-US" dirty="0"/>
              <a:t> – </a:t>
            </a:r>
            <a:r>
              <a:rPr lang="en-US" dirty="0" err="1"/>
              <a:t>Sitecore</a:t>
            </a:r>
            <a:r>
              <a:rPr lang="en-US" dirty="0"/>
              <a:t> Day by day issues faced by Developers, Marketers and Content Authors</a:t>
            </a:r>
          </a:p>
          <a:p>
            <a:pPr marL="0" indent="0">
              <a:buNone/>
            </a:pPr>
            <a:endParaRPr lang="en-US" dirty="0"/>
          </a:p>
        </p:txBody>
      </p:sp>
    </p:spTree>
    <p:extLst>
      <p:ext uri="{BB962C8B-B14F-4D97-AF65-F5344CB8AC3E}">
        <p14:creationId xmlns:p14="http://schemas.microsoft.com/office/powerpoint/2010/main" val="1766202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9E805-A577-44F4-856C-83D3E40F5739}"/>
              </a:ext>
            </a:extLst>
          </p:cNvPr>
          <p:cNvSpPr>
            <a:spLocks noGrp="1"/>
          </p:cNvSpPr>
          <p:nvPr>
            <p:ph type="title"/>
          </p:nvPr>
        </p:nvSpPr>
        <p:spPr/>
        <p:txBody>
          <a:bodyPr/>
          <a:lstStyle/>
          <a:p>
            <a:r>
              <a:rPr lang="en-US" dirty="0"/>
              <a:t>Questions and Discussion</a:t>
            </a:r>
          </a:p>
        </p:txBody>
      </p:sp>
      <p:sp>
        <p:nvSpPr>
          <p:cNvPr id="3" name="Content Placeholder 2">
            <a:extLst>
              <a:ext uri="{FF2B5EF4-FFF2-40B4-BE49-F238E27FC236}">
                <a16:creationId xmlns:a16="http://schemas.microsoft.com/office/drawing/2014/main" id="{2328A297-B737-4585-AFD0-51FC06A2CBB6}"/>
              </a:ext>
            </a:extLst>
          </p:cNvPr>
          <p:cNvSpPr>
            <a:spLocks noGrp="1"/>
          </p:cNvSpPr>
          <p:nvPr>
            <p:ph idx="1"/>
          </p:nvPr>
        </p:nvSpPr>
        <p:spPr/>
        <p:txBody>
          <a:bodyPr/>
          <a:lstStyle/>
          <a:p>
            <a:r>
              <a:rPr lang="en-US" dirty="0"/>
              <a:t>Make your question !</a:t>
            </a:r>
          </a:p>
        </p:txBody>
      </p:sp>
      <p:graphicFrame>
        <p:nvGraphicFramePr>
          <p:cNvPr id="4" name="Object 3">
            <a:extLst>
              <a:ext uri="{FF2B5EF4-FFF2-40B4-BE49-F238E27FC236}">
                <a16:creationId xmlns:a16="http://schemas.microsoft.com/office/drawing/2014/main" id="{FC8A2625-3985-4919-BC15-BFD219516A5B}"/>
              </a:ext>
            </a:extLst>
          </p:cNvPr>
          <p:cNvGraphicFramePr>
            <a:graphicFrameLocks noChangeAspect="1"/>
          </p:cNvGraphicFramePr>
          <p:nvPr>
            <p:extLst>
              <p:ext uri="{D42A27DB-BD31-4B8C-83A1-F6EECF244321}">
                <p14:modId xmlns:p14="http://schemas.microsoft.com/office/powerpoint/2010/main" val="3478571408"/>
              </p:ext>
            </p:extLst>
          </p:nvPr>
        </p:nvGraphicFramePr>
        <p:xfrm>
          <a:off x="5676900" y="2671762"/>
          <a:ext cx="838200" cy="1514475"/>
        </p:xfrm>
        <a:graphic>
          <a:graphicData uri="http://schemas.openxmlformats.org/presentationml/2006/ole">
            <mc:AlternateContent xmlns:mc="http://schemas.openxmlformats.org/markup-compatibility/2006">
              <mc:Choice xmlns:v="urn:schemas-microsoft-com:vml" Requires="v">
                <p:oleObj spid="_x0000_s3963" name="Bitmap Image" r:id="rId4" imgW="838080" imgH="1514520" progId="Paint.Picture">
                  <p:embed/>
                </p:oleObj>
              </mc:Choice>
              <mc:Fallback>
                <p:oleObj name="Bitmap Image" r:id="rId4" imgW="838080" imgH="1514520" progId="Paint.Picture">
                  <p:embed/>
                  <p:pic>
                    <p:nvPicPr>
                      <p:cNvPr id="0" name=""/>
                      <p:cNvPicPr/>
                      <p:nvPr/>
                    </p:nvPicPr>
                    <p:blipFill>
                      <a:blip r:embed="rId5"/>
                      <a:stretch>
                        <a:fillRect/>
                      </a:stretch>
                    </p:blipFill>
                    <p:spPr>
                      <a:xfrm>
                        <a:off x="5676900" y="2671762"/>
                        <a:ext cx="838200" cy="1514475"/>
                      </a:xfrm>
                      <a:prstGeom prst="rect">
                        <a:avLst/>
                      </a:prstGeom>
                    </p:spPr>
                  </p:pic>
                </p:oleObj>
              </mc:Fallback>
            </mc:AlternateContent>
          </a:graphicData>
        </a:graphic>
      </p:graphicFrame>
      <p:pic>
        <p:nvPicPr>
          <p:cNvPr id="5" name="Picture 2" descr="Resultado de imagem para SUG BR">
            <a:extLst>
              <a:ext uri="{FF2B5EF4-FFF2-40B4-BE49-F238E27FC236}">
                <a16:creationId xmlns:a16="http://schemas.microsoft.com/office/drawing/2014/main" id="{F57A920A-6478-4FBB-8802-8DD94CB3266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03836" y="3632631"/>
            <a:ext cx="1851844" cy="250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96721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3087</Words>
  <Application>Microsoft Office PowerPoint</Application>
  <PresentationFormat>Widescreen</PresentationFormat>
  <Paragraphs>247</Paragraphs>
  <Slides>26</Slides>
  <Notes>26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1" baseType="lpstr">
      <vt:lpstr>Calibri</vt:lpstr>
      <vt:lpstr>Calibri Light</vt:lpstr>
      <vt:lpstr>Wingdings 3</vt:lpstr>
      <vt:lpstr>Retrospect</vt:lpstr>
      <vt:lpstr>Bitmap Image</vt:lpstr>
      <vt:lpstr>Delivering Smaller JS/CSS files </vt:lpstr>
      <vt:lpstr>A few words about me</vt:lpstr>
      <vt:lpstr>Experience is the key</vt:lpstr>
      <vt:lpstr>Part of the Experience is...</vt:lpstr>
      <vt:lpstr>Project Structure</vt:lpstr>
      <vt:lpstr>Bundled File</vt:lpstr>
      <vt:lpstr>Bundle and minification</vt:lpstr>
      <vt:lpstr>How this is used – traditional approach</vt:lpstr>
      <vt:lpstr>Pages and files</vt:lpstr>
      <vt:lpstr>Let’s change that</vt:lpstr>
      <vt:lpstr>How to deal with that ?</vt:lpstr>
      <vt:lpstr>Changes on the renderings</vt:lpstr>
      <vt:lpstr>Making the association</vt:lpstr>
      <vt:lpstr>The result</vt:lpstr>
      <vt:lpstr>Bundled + Assets Module</vt:lpstr>
      <vt:lpstr>BundleConfig Optimization</vt:lpstr>
      <vt:lpstr>Automatic Bundles</vt:lpstr>
      <vt:lpstr>Dynamic identification of the files</vt:lpstr>
      <vt:lpstr>Layout</vt:lpstr>
      <vt:lpstr>Bug Fix – two renderings</vt:lpstr>
      <vt:lpstr>Bug Fix – two renderings</vt:lpstr>
      <vt:lpstr>The final result</vt:lpstr>
      <vt:lpstr>Validation</vt:lpstr>
      <vt:lpstr>DEMO</vt:lpstr>
      <vt:lpstr>Thank you</vt:lpstr>
      <vt:lpstr>Questions and Discussion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Sitecore deployments  </dc:title>
  <dc:creator>José Madureira Neto</dc:creator>
  <cp:lastModifiedBy>José M. Neto</cp:lastModifiedBy>
  <cp:revision>1514</cp:revision>
  <dcterms:created xsi:type="dcterms:W3CDTF">2017-10-25T21:22:17Z</dcterms:created>
  <dcterms:modified xsi:type="dcterms:W3CDTF">2019-11-13T04:04:35Z</dcterms:modified>
</cp:coreProperties>
</file>